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sldIdLst>
    <p:sldId id="256" r:id="rId2"/>
    <p:sldId id="257" r:id="rId3"/>
    <p:sldId id="258" r:id="rId4"/>
    <p:sldId id="260" r:id="rId5"/>
    <p:sldId id="259" r:id="rId6"/>
    <p:sldId id="281" r:id="rId7"/>
    <p:sldId id="261" r:id="rId8"/>
    <p:sldId id="262" r:id="rId9"/>
    <p:sldId id="278" r:id="rId10"/>
    <p:sldId id="279" r:id="rId11"/>
    <p:sldId id="280" r:id="rId12"/>
    <p:sldId id="277" r:id="rId13"/>
    <p:sldId id="276" r:id="rId14"/>
    <p:sldId id="275" r:id="rId15"/>
    <p:sldId id="274" r:id="rId16"/>
    <p:sldId id="273" r:id="rId17"/>
    <p:sldId id="272" r:id="rId18"/>
    <p:sldId id="2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53" d="100"/>
          <a:sy n="53" d="100"/>
        </p:scale>
        <p:origin x="51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4D735CE-5B97-4E56-97D9-8661ACB89D97}" type="datetimeFigureOut">
              <a:rPr lang="en-US" smtClean="0"/>
              <a:pPr/>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8EB83-2136-47BA-90E8-12D4CCE42E56}" type="slidenum">
              <a:rPr lang="en-US" smtClean="0"/>
              <a:pPr/>
              <a:t>‹Nº›</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644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C4D735CE-5B97-4E56-97D9-8661ACB89D97}" type="datetimeFigureOut">
              <a:rPr lang="en-US" smtClean="0"/>
              <a:pPr/>
              <a:t>5/26/2015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88EB83-2136-47BA-90E8-12D4CCE42E56}" type="slidenum">
              <a:rPr lang="en-US" smtClean="0"/>
              <a:pPr/>
              <a:t>‹Nº›</a:t>
            </a:fld>
            <a:endParaRPr lang="en-US"/>
          </a:p>
        </p:txBody>
      </p:sp>
    </p:spTree>
    <p:extLst>
      <p:ext uri="{BB962C8B-B14F-4D97-AF65-F5344CB8AC3E}">
        <p14:creationId xmlns:p14="http://schemas.microsoft.com/office/powerpoint/2010/main" val="2335190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D735CE-5B97-4E56-97D9-8661ACB89D97}" type="datetimeFigureOut">
              <a:rPr lang="en-US" smtClean="0"/>
              <a:pPr/>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8EB83-2136-47BA-90E8-12D4CCE42E56}" type="slidenum">
              <a:rPr lang="en-US" smtClean="0"/>
              <a:pPr/>
              <a:t>‹Nº›</a:t>
            </a:fld>
            <a:endParaRPr lang="en-US"/>
          </a:p>
        </p:txBody>
      </p:sp>
    </p:spTree>
    <p:extLst>
      <p:ext uri="{BB962C8B-B14F-4D97-AF65-F5344CB8AC3E}">
        <p14:creationId xmlns:p14="http://schemas.microsoft.com/office/powerpoint/2010/main" val="168690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D735CE-5B97-4E56-97D9-8661ACB89D97}" type="datetimeFigureOut">
              <a:rPr lang="en-US" smtClean="0"/>
              <a:pPr/>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8EB83-2136-47BA-90E8-12D4CCE42E56}" type="slidenum">
              <a:rPr lang="en-US" smtClean="0"/>
              <a:pPr/>
              <a:t>‹Nº›</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76938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D735CE-5B97-4E56-97D9-8661ACB89D97}" type="datetimeFigureOut">
              <a:rPr lang="en-US" smtClean="0"/>
              <a:pPr/>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8EB83-2136-47BA-90E8-12D4CCE42E56}" type="slidenum">
              <a:rPr lang="en-US" smtClean="0"/>
              <a:pPr/>
              <a:t>‹Nº›</a:t>
            </a:fld>
            <a:endParaRPr lang="en-US"/>
          </a:p>
        </p:txBody>
      </p:sp>
    </p:spTree>
    <p:extLst>
      <p:ext uri="{BB962C8B-B14F-4D97-AF65-F5344CB8AC3E}">
        <p14:creationId xmlns:p14="http://schemas.microsoft.com/office/powerpoint/2010/main" val="1381695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D735CE-5B97-4E56-97D9-8661ACB89D97}" type="datetimeFigureOut">
              <a:rPr lang="en-US" smtClean="0"/>
              <a:pPr/>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8EB83-2136-47BA-90E8-12D4CCE42E56}" type="slidenum">
              <a:rPr lang="en-US" smtClean="0"/>
              <a:pPr/>
              <a:t>‹Nº›</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43543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D735CE-5B97-4E56-97D9-8661ACB89D97}" type="datetimeFigureOut">
              <a:rPr lang="en-US" smtClean="0"/>
              <a:pPr/>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8EB83-2136-47BA-90E8-12D4CCE42E56}" type="slidenum">
              <a:rPr lang="en-US" smtClean="0"/>
              <a:pPr/>
              <a:t>‹Nº›</a:t>
            </a:fld>
            <a:endParaRPr lang="en-US"/>
          </a:p>
        </p:txBody>
      </p:sp>
    </p:spTree>
    <p:extLst>
      <p:ext uri="{BB962C8B-B14F-4D97-AF65-F5344CB8AC3E}">
        <p14:creationId xmlns:p14="http://schemas.microsoft.com/office/powerpoint/2010/main" val="1455367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D735CE-5B97-4E56-97D9-8661ACB89D97}" type="datetimeFigureOut">
              <a:rPr lang="en-US" smtClean="0"/>
              <a:pPr/>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8EB83-2136-47BA-90E8-12D4CCE42E56}" type="slidenum">
              <a:rPr lang="en-US" smtClean="0"/>
              <a:pPr/>
              <a:t>‹Nº›</a:t>
            </a:fld>
            <a:endParaRPr lang="en-US"/>
          </a:p>
        </p:txBody>
      </p:sp>
    </p:spTree>
    <p:extLst>
      <p:ext uri="{BB962C8B-B14F-4D97-AF65-F5344CB8AC3E}">
        <p14:creationId xmlns:p14="http://schemas.microsoft.com/office/powerpoint/2010/main" val="740677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D735CE-5B97-4E56-97D9-8661ACB89D97}" type="datetimeFigureOut">
              <a:rPr lang="en-US" smtClean="0"/>
              <a:pPr/>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8EB83-2136-47BA-90E8-12D4CCE42E56}" type="slidenum">
              <a:rPr lang="en-US" smtClean="0"/>
              <a:pPr/>
              <a:t>‹Nº›</a:t>
            </a:fld>
            <a:endParaRPr lang="en-US"/>
          </a:p>
        </p:txBody>
      </p:sp>
    </p:spTree>
    <p:extLst>
      <p:ext uri="{BB962C8B-B14F-4D97-AF65-F5344CB8AC3E}">
        <p14:creationId xmlns:p14="http://schemas.microsoft.com/office/powerpoint/2010/main" val="2467981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D735CE-5B97-4E56-97D9-8661ACB89D97}" type="datetimeFigureOut">
              <a:rPr lang="en-US" smtClean="0"/>
              <a:pPr/>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8EB83-2136-47BA-90E8-12D4CCE42E56}" type="slidenum">
              <a:rPr lang="en-US" smtClean="0"/>
              <a:pPr/>
              <a:t>‹Nº›</a:t>
            </a:fld>
            <a:endParaRPr lang="en-US"/>
          </a:p>
        </p:txBody>
      </p:sp>
    </p:spTree>
    <p:extLst>
      <p:ext uri="{BB962C8B-B14F-4D97-AF65-F5344CB8AC3E}">
        <p14:creationId xmlns:p14="http://schemas.microsoft.com/office/powerpoint/2010/main" val="725061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D735CE-5B97-4E56-97D9-8661ACB89D97}" type="datetimeFigureOut">
              <a:rPr lang="en-US" smtClean="0"/>
              <a:pPr/>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8EB83-2136-47BA-90E8-12D4CCE42E56}" type="slidenum">
              <a:rPr lang="en-US" smtClean="0"/>
              <a:pPr/>
              <a:t>‹Nº›</a:t>
            </a:fld>
            <a:endParaRPr lang="en-US"/>
          </a:p>
        </p:txBody>
      </p:sp>
    </p:spTree>
    <p:extLst>
      <p:ext uri="{BB962C8B-B14F-4D97-AF65-F5344CB8AC3E}">
        <p14:creationId xmlns:p14="http://schemas.microsoft.com/office/powerpoint/2010/main" val="3170631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4D735CE-5B97-4E56-97D9-8661ACB89D97}" type="datetimeFigureOut">
              <a:rPr lang="en-US" smtClean="0"/>
              <a:pPr/>
              <a:t>5/26/2015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88EB83-2136-47BA-90E8-12D4CCE42E56}" type="slidenum">
              <a:rPr lang="en-US" smtClean="0"/>
              <a:pPr/>
              <a:t>‹Nº›</a:t>
            </a:fld>
            <a:endParaRPr lang="en-US"/>
          </a:p>
        </p:txBody>
      </p:sp>
    </p:spTree>
    <p:extLst>
      <p:ext uri="{BB962C8B-B14F-4D97-AF65-F5344CB8AC3E}">
        <p14:creationId xmlns:p14="http://schemas.microsoft.com/office/powerpoint/2010/main" val="4182171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D735CE-5B97-4E56-97D9-8661ACB89D97}" type="datetimeFigureOut">
              <a:rPr lang="en-US" smtClean="0"/>
              <a:pPr/>
              <a:t>5/26/2015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88EB83-2136-47BA-90E8-12D4CCE42E56}" type="slidenum">
              <a:rPr lang="en-US" smtClean="0"/>
              <a:pPr/>
              <a:t>‹Nº›</a:t>
            </a:fld>
            <a:endParaRPr lang="en-US"/>
          </a:p>
        </p:txBody>
      </p:sp>
    </p:spTree>
    <p:extLst>
      <p:ext uri="{BB962C8B-B14F-4D97-AF65-F5344CB8AC3E}">
        <p14:creationId xmlns:p14="http://schemas.microsoft.com/office/powerpoint/2010/main" val="944295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4D735CE-5B97-4E56-97D9-8661ACB89D97}" type="datetimeFigureOut">
              <a:rPr lang="en-US" smtClean="0"/>
              <a:pPr/>
              <a:t>5/26/2015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88EB83-2136-47BA-90E8-12D4CCE42E56}" type="slidenum">
              <a:rPr lang="en-US" smtClean="0"/>
              <a:pPr/>
              <a:t>‹Nº›</a:t>
            </a:fld>
            <a:endParaRPr lang="en-US"/>
          </a:p>
        </p:txBody>
      </p:sp>
    </p:spTree>
    <p:extLst>
      <p:ext uri="{BB962C8B-B14F-4D97-AF65-F5344CB8AC3E}">
        <p14:creationId xmlns:p14="http://schemas.microsoft.com/office/powerpoint/2010/main" val="3710795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735CE-5B97-4E56-97D9-8661ACB89D97}" type="datetimeFigureOut">
              <a:rPr lang="en-US" smtClean="0"/>
              <a:pPr/>
              <a:t>5/26/2015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88EB83-2136-47BA-90E8-12D4CCE42E56}" type="slidenum">
              <a:rPr lang="en-US" smtClean="0"/>
              <a:pPr/>
              <a:t>‹Nº›</a:t>
            </a:fld>
            <a:endParaRPr lang="en-US"/>
          </a:p>
        </p:txBody>
      </p:sp>
    </p:spTree>
    <p:extLst>
      <p:ext uri="{BB962C8B-B14F-4D97-AF65-F5344CB8AC3E}">
        <p14:creationId xmlns:p14="http://schemas.microsoft.com/office/powerpoint/2010/main" val="17297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D735CE-5B97-4E56-97D9-8661ACB89D97}" type="datetimeFigureOut">
              <a:rPr lang="en-US" smtClean="0"/>
              <a:pPr/>
              <a:t>5/26/2015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88EB83-2136-47BA-90E8-12D4CCE42E56}" type="slidenum">
              <a:rPr lang="en-US" smtClean="0"/>
              <a:pPr/>
              <a:t>‹Nº›</a:t>
            </a:fld>
            <a:endParaRPr lang="en-US"/>
          </a:p>
        </p:txBody>
      </p:sp>
    </p:spTree>
    <p:extLst>
      <p:ext uri="{BB962C8B-B14F-4D97-AF65-F5344CB8AC3E}">
        <p14:creationId xmlns:p14="http://schemas.microsoft.com/office/powerpoint/2010/main" val="20268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D735CE-5B97-4E56-97D9-8661ACB89D97}" type="datetimeFigureOut">
              <a:rPr lang="en-US" smtClean="0"/>
              <a:pPr/>
              <a:t>5/26/2015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88EB83-2136-47BA-90E8-12D4CCE42E56}" type="slidenum">
              <a:rPr lang="en-US" smtClean="0"/>
              <a:pPr/>
              <a:t>‹Nº›</a:t>
            </a:fld>
            <a:endParaRPr lang="en-US"/>
          </a:p>
        </p:txBody>
      </p:sp>
    </p:spTree>
    <p:extLst>
      <p:ext uri="{BB962C8B-B14F-4D97-AF65-F5344CB8AC3E}">
        <p14:creationId xmlns:p14="http://schemas.microsoft.com/office/powerpoint/2010/main" val="3062750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4D735CE-5B97-4E56-97D9-8661ACB89D97}" type="datetimeFigureOut">
              <a:rPr lang="en-US" smtClean="0"/>
              <a:pPr/>
              <a:t>5/26/2015</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788EB83-2136-47BA-90E8-12D4CCE42E56}" type="slidenum">
              <a:rPr lang="en-US" smtClean="0"/>
              <a:pPr/>
              <a:t>‹Nº›</a:t>
            </a:fld>
            <a:endParaRPr lang="en-US"/>
          </a:p>
        </p:txBody>
      </p:sp>
    </p:spTree>
    <p:extLst>
      <p:ext uri="{BB962C8B-B14F-4D97-AF65-F5344CB8AC3E}">
        <p14:creationId xmlns:p14="http://schemas.microsoft.com/office/powerpoint/2010/main" val="3407514790"/>
      </p:ext>
    </p:extLst>
  </p:cSld>
  <p:clrMap bg1="dk1" tx1="lt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es.wikipedia.org/wiki/Embarcaci%C3%B3n" TargetMode="External"/><Relationship Id="rId2" Type="http://schemas.openxmlformats.org/officeDocument/2006/relationships/hyperlink" Target="http://www.mailxmail.com/curso-patron-embarcaciones-manual-1/embarcaciones-menores" TargetMode="Externa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29856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s-PA" sz="4800" b="1" i="1" dirty="0" smtClean="0">
                <a:latin typeface="18thCentury" pitchFamily="2" charset="0"/>
              </a:rPr>
              <a:t>UNIVERSIDAD MARÍTIMA INTERNACIONAL DE PANAMÁ</a:t>
            </a:r>
            <a:endParaRPr lang="es-PA" sz="4000" b="1" i="1" dirty="0">
              <a:latin typeface="18thCentury" pitchFamily="2" charset="0"/>
            </a:endParaRPr>
          </a:p>
        </p:txBody>
      </p:sp>
      <p:sp>
        <p:nvSpPr>
          <p:cNvPr id="2" name="Title 1"/>
          <p:cNvSpPr>
            <a:spLocks noGrp="1"/>
          </p:cNvSpPr>
          <p:nvPr>
            <p:ph type="ctrTitle"/>
          </p:nvPr>
        </p:nvSpPr>
        <p:spPr>
          <a:xfrm>
            <a:off x="78133" y="1721752"/>
            <a:ext cx="12192000" cy="1029631"/>
          </a:xfrm>
        </p:spPr>
        <p:txBody>
          <a:bodyPr>
            <a:normAutofit fontScale="90000"/>
          </a:bodyPr>
          <a:lstStyle/>
          <a:p>
            <a:r>
              <a:rPr lang="es-PA" dirty="0" smtClean="0">
                <a:latin typeface="Times New Roman" panose="02020603050405020304" pitchFamily="18" charset="0"/>
                <a:cs typeface="Times New Roman" panose="02020603050405020304" pitchFamily="18" charset="0"/>
              </a:rPr>
              <a:t/>
            </a:r>
            <a:br>
              <a:rPr lang="es-PA" dirty="0" smtClean="0">
                <a:latin typeface="Times New Roman" panose="02020603050405020304" pitchFamily="18" charset="0"/>
                <a:cs typeface="Times New Roman" panose="02020603050405020304" pitchFamily="18" charset="0"/>
              </a:rPr>
            </a:br>
            <a:r>
              <a:rPr lang="es-PA" sz="6000" dirty="0" smtClean="0">
                <a:latin typeface="Times New Roman" panose="02020603050405020304" pitchFamily="18" charset="0"/>
                <a:cs typeface="Times New Roman" panose="02020603050405020304" pitchFamily="18" charset="0"/>
              </a:rPr>
              <a:t/>
            </a:r>
            <a:br>
              <a:rPr lang="es-PA" sz="6000" dirty="0" smtClean="0">
                <a:latin typeface="Times New Roman" panose="02020603050405020304" pitchFamily="18" charset="0"/>
                <a:cs typeface="Times New Roman" panose="02020603050405020304" pitchFamily="18" charset="0"/>
              </a:rPr>
            </a:br>
            <a:r>
              <a:rPr lang="es-PA" sz="6000" dirty="0" smtClean="0">
                <a:latin typeface="Times New Roman" panose="02020603050405020304" pitchFamily="18" charset="0"/>
                <a:cs typeface="Times New Roman" panose="02020603050405020304" pitchFamily="18" charset="0"/>
              </a:rPr>
              <a:t>embarcaciones menores</a:t>
            </a:r>
            <a:endParaRPr lang="en-US" sz="60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510437" y="3169327"/>
            <a:ext cx="7242048" cy="2974846"/>
          </a:xfrm>
        </p:spPr>
        <p:txBody>
          <a:bodyPr>
            <a:normAutofit fontScale="92500" lnSpcReduction="10000"/>
          </a:bodyPr>
          <a:lstStyle/>
          <a:p>
            <a:r>
              <a:rPr lang="es-PA" sz="2600" i="1" dirty="0" smtClean="0">
                <a:solidFill>
                  <a:schemeClr val="tx1"/>
                </a:solidFill>
                <a:latin typeface="Arial" panose="020B0604020202020204" pitchFamily="34" charset="0"/>
                <a:cs typeface="Arial" panose="020B0604020202020204" pitchFamily="34" charset="0"/>
              </a:rPr>
              <a:t>Integrantes:</a:t>
            </a:r>
          </a:p>
          <a:p>
            <a:endParaRPr lang="es-PA" sz="2600" i="1" dirty="0" smtClean="0">
              <a:solidFill>
                <a:schemeClr val="tx1"/>
              </a:solidFill>
              <a:latin typeface="Arial" panose="020B0604020202020204" pitchFamily="34" charset="0"/>
              <a:cs typeface="Arial" panose="020B0604020202020204" pitchFamily="34" charset="0"/>
            </a:endParaRPr>
          </a:p>
          <a:p>
            <a:r>
              <a:rPr lang="es-PA" sz="2600" i="1" dirty="0" smtClean="0">
                <a:solidFill>
                  <a:schemeClr val="tx1"/>
                </a:solidFill>
                <a:latin typeface="Arial" panose="020B0604020202020204" pitchFamily="34" charset="0"/>
                <a:cs typeface="Arial" panose="020B0604020202020204" pitchFamily="34" charset="0"/>
              </a:rPr>
              <a:t>Bartlett, Joel 4-782-123</a:t>
            </a:r>
          </a:p>
          <a:p>
            <a:r>
              <a:rPr lang="es-PA" sz="2600" i="1" dirty="0" smtClean="0">
                <a:solidFill>
                  <a:schemeClr val="tx1"/>
                </a:solidFill>
                <a:latin typeface="Arial" panose="020B0604020202020204" pitchFamily="34" charset="0"/>
                <a:cs typeface="Arial" panose="020B0604020202020204" pitchFamily="34" charset="0"/>
              </a:rPr>
              <a:t>Cadiz, Jorge 4-784-1581</a:t>
            </a:r>
          </a:p>
          <a:p>
            <a:r>
              <a:rPr lang="es-PA" sz="2600" i="1" dirty="0" smtClean="0">
                <a:solidFill>
                  <a:schemeClr val="tx1"/>
                </a:solidFill>
                <a:latin typeface="Arial" panose="020B0604020202020204" pitchFamily="34" charset="0"/>
                <a:cs typeface="Arial" panose="020B0604020202020204" pitchFamily="34" charset="0"/>
              </a:rPr>
              <a:t>Escobar, Marcos 8-916-2019</a:t>
            </a:r>
          </a:p>
          <a:p>
            <a:r>
              <a:rPr lang="es-PA" sz="2600" i="1" dirty="0" smtClean="0">
                <a:solidFill>
                  <a:schemeClr val="tx1"/>
                </a:solidFill>
                <a:latin typeface="Arial" panose="020B0604020202020204" pitchFamily="34" charset="0"/>
                <a:cs typeface="Arial" panose="020B0604020202020204" pitchFamily="34" charset="0"/>
              </a:rPr>
              <a:t>Vargas, Jorge 7-710-1546</a:t>
            </a:r>
          </a:p>
          <a:p>
            <a:endParaRPr lang="es-PA" dirty="0"/>
          </a:p>
          <a:p>
            <a:endParaRPr lang="es-PA" dirty="0" smtClean="0"/>
          </a:p>
          <a:p>
            <a:endParaRPr lang="es-PA" dirty="0"/>
          </a:p>
          <a:p>
            <a:endParaRPr lang="es-PA" dirty="0" smtClean="0"/>
          </a:p>
          <a:p>
            <a:endParaRPr lang="es-PA" dirty="0"/>
          </a:p>
          <a:p>
            <a:endParaRPr lang="es-PA" dirty="0" smtClean="0"/>
          </a:p>
          <a:p>
            <a:endParaRPr lang="es-PA" dirty="0"/>
          </a:p>
          <a:p>
            <a:endParaRPr lang="es-PA" dirty="0" smtClean="0"/>
          </a:p>
          <a:p>
            <a:endParaRPr lang="es-PA" dirty="0"/>
          </a:p>
          <a:p>
            <a:endParaRPr lang="es-PA" dirty="0" smtClean="0"/>
          </a:p>
          <a:p>
            <a:endParaRPr lang="es-PA" dirty="0"/>
          </a:p>
          <a:p>
            <a:endParaRPr lang="es-PA" dirty="0" smtClean="0"/>
          </a:p>
          <a:p>
            <a:endParaRPr lang="es-PA" dirty="0" smtClean="0"/>
          </a:p>
          <a:p>
            <a:endParaRPr lang="es-PA" dirty="0"/>
          </a:p>
          <a:p>
            <a:endParaRPr lang="es-PA" dirty="0" smtClean="0"/>
          </a:p>
          <a:p>
            <a:endParaRPr lang="es-PA" dirty="0"/>
          </a:p>
          <a:p>
            <a:endParaRPr lang="es-PA" dirty="0" smtClean="0"/>
          </a:p>
          <a:p>
            <a:endParaRPr lang="es-PA" dirty="0"/>
          </a:p>
          <a:p>
            <a:endParaRPr lang="es-PA" dirty="0" smtClean="0"/>
          </a:p>
          <a:p>
            <a:endParaRPr lang="es-PA" dirty="0"/>
          </a:p>
          <a:p>
            <a:endParaRPr lang="es-PA" dirty="0" smtClean="0"/>
          </a:p>
          <a:p>
            <a:endParaRPr lang="es-PA" dirty="0"/>
          </a:p>
          <a:p>
            <a:endParaRPr lang="es-PA" dirty="0" smtClean="0"/>
          </a:p>
          <a:p>
            <a:endParaRPr lang="es-PA" dirty="0"/>
          </a:p>
          <a:p>
            <a:endParaRPr lang="es-PA" dirty="0" smtClean="0"/>
          </a:p>
        </p:txBody>
      </p:sp>
      <p:pic>
        <p:nvPicPr>
          <p:cNvPr id="4" name="Picture 3"/>
          <p:cNvPicPr>
            <a:picLocks noChangeAspect="1"/>
          </p:cNvPicPr>
          <p:nvPr/>
        </p:nvPicPr>
        <p:blipFill>
          <a:blip r:embed="rId2" cstate="print"/>
          <a:stretch>
            <a:fillRect/>
          </a:stretch>
        </p:blipFill>
        <p:spPr>
          <a:xfrm>
            <a:off x="9582155" y="3366854"/>
            <a:ext cx="2428041" cy="25797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AutoShape 4" descr="http://4.bp.blogspot.com/-7I83SFskCi8/T2hitGG4gWI/AAAAAAAACDU/V3BerSV1lmo/s1600/Anchor.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A"/>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123" y="3169327"/>
            <a:ext cx="2328314" cy="3273552"/>
          </a:xfrm>
          <a:prstGeom prst="rect">
            <a:avLst/>
          </a:prstGeom>
        </p:spPr>
      </p:pic>
    </p:spTree>
    <p:extLst>
      <p:ext uri="{BB962C8B-B14F-4D97-AF65-F5344CB8AC3E}">
        <p14:creationId xmlns:p14="http://schemas.microsoft.com/office/powerpoint/2010/main" val="1101649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6372" y="795255"/>
            <a:ext cx="3657600" cy="1371600"/>
          </a:xfrm>
        </p:spPr>
        <p:txBody>
          <a:bodyPr>
            <a:normAutofit/>
          </a:bodyPr>
          <a:lstStyle/>
          <a:p>
            <a:r>
              <a:rPr lang="en-US" sz="3600" dirty="0">
                <a:latin typeface="Arial Black" panose="020B0A04020102020204" pitchFamily="34" charset="0"/>
              </a:rPr>
              <a:t>CHALUPAS: </a:t>
            </a:r>
          </a:p>
        </p:txBody>
      </p:sp>
      <p:pic>
        <p:nvPicPr>
          <p:cNvPr id="5" name="Content Placeholder 4"/>
          <p:cNvPicPr>
            <a:picLocks noGrp="1" noChangeAspect="1"/>
          </p:cNvPicPr>
          <p:nvPr>
            <p:ph idx="1"/>
          </p:nvPr>
        </p:nvPicPr>
        <p:blipFill>
          <a:blip r:embed="rId2" cstate="print"/>
          <a:stretch>
            <a:fillRect/>
          </a:stretch>
        </p:blipFill>
        <p:spPr>
          <a:xfrm>
            <a:off x="233649" y="1973926"/>
            <a:ext cx="6002559" cy="3201577"/>
          </a:xfrm>
          <a:prstGeom prst="rect">
            <a:avLst/>
          </a:prstGeom>
          <a:ln>
            <a:noFill/>
          </a:ln>
          <a:effectLst>
            <a:softEdge rad="112500"/>
          </a:effectLst>
        </p:spPr>
      </p:pic>
      <p:sp>
        <p:nvSpPr>
          <p:cNvPr id="4" name="Text Placeholder 3"/>
          <p:cNvSpPr>
            <a:spLocks noGrp="1"/>
          </p:cNvSpPr>
          <p:nvPr>
            <p:ph type="body" sz="half" idx="2"/>
          </p:nvPr>
        </p:nvSpPr>
        <p:spPr>
          <a:xfrm>
            <a:off x="6536372" y="2311727"/>
            <a:ext cx="3657600" cy="2525974"/>
          </a:xfrm>
        </p:spPr>
        <p:txBody>
          <a:bodyPr>
            <a:normAutofit/>
          </a:bodyPr>
          <a:lstStyle/>
          <a:p>
            <a:r>
              <a:rPr lang="es-ES" sz="2400" dirty="0">
                <a:latin typeface="Arial" panose="020B0604020202020204" pitchFamily="34" charset="0"/>
                <a:cs typeface="Arial" panose="020B0604020202020204" pitchFamily="34" charset="0"/>
              </a:rPr>
              <a:t>Embarcaciones semejantes a las canoas, a  diferencia de ellas su popa es fina y muy similar a la proa.  Lleva 5 bogas.</a:t>
            </a:r>
          </a:p>
          <a:p>
            <a:endParaRPr lang="en-US" dirty="0"/>
          </a:p>
        </p:txBody>
      </p:sp>
      <p:pic>
        <p:nvPicPr>
          <p:cNvPr id="6" name="Picture 5"/>
          <p:cNvPicPr>
            <a:picLocks noChangeAspect="1"/>
          </p:cNvPicPr>
          <p:nvPr/>
        </p:nvPicPr>
        <p:blipFill>
          <a:blip r:embed="rId3" cstate="print"/>
          <a:stretch>
            <a:fillRect/>
          </a:stretch>
        </p:blipFill>
        <p:spPr>
          <a:xfrm>
            <a:off x="10972694" y="0"/>
            <a:ext cx="1219306" cy="1298561"/>
          </a:xfrm>
          <a:prstGeom prst="rect">
            <a:avLst/>
          </a:prstGeom>
        </p:spPr>
      </p:pic>
      <p:sp>
        <p:nvSpPr>
          <p:cNvPr id="7" name="Rectángulo 6"/>
          <p:cNvSpPr/>
          <p:nvPr/>
        </p:nvSpPr>
        <p:spPr>
          <a:xfrm>
            <a:off x="0" y="-1"/>
            <a:ext cx="10972694" cy="129856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881311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6271" y="886968"/>
            <a:ext cx="3657600" cy="1371600"/>
          </a:xfrm>
        </p:spPr>
        <p:txBody>
          <a:bodyPr>
            <a:normAutofit/>
          </a:bodyPr>
          <a:lstStyle/>
          <a:p>
            <a:r>
              <a:rPr lang="en-US" sz="3200" dirty="0">
                <a:latin typeface="Arial Black" panose="020B0A04020102020204" pitchFamily="34" charset="0"/>
              </a:rPr>
              <a:t>SERENI: </a:t>
            </a:r>
          </a:p>
        </p:txBody>
      </p:sp>
      <p:pic>
        <p:nvPicPr>
          <p:cNvPr id="5" name="Content Placeholder 4"/>
          <p:cNvPicPr>
            <a:picLocks noGrp="1" noChangeAspect="1"/>
          </p:cNvPicPr>
          <p:nvPr>
            <p:ph idx="1"/>
          </p:nvPr>
        </p:nvPicPr>
        <p:blipFill>
          <a:blip r:embed="rId2" cstate="print"/>
          <a:stretch>
            <a:fillRect/>
          </a:stretch>
        </p:blipFill>
        <p:spPr>
          <a:xfrm>
            <a:off x="325774" y="1572768"/>
            <a:ext cx="4374242" cy="4954710"/>
          </a:xfrm>
          <a:prstGeom prst="rect">
            <a:avLst/>
          </a:prstGeom>
          <a:ln>
            <a:noFill/>
          </a:ln>
          <a:effectLst>
            <a:softEdge rad="112500"/>
          </a:effectLst>
        </p:spPr>
      </p:pic>
      <p:sp>
        <p:nvSpPr>
          <p:cNvPr id="4" name="Text Placeholder 3"/>
          <p:cNvSpPr>
            <a:spLocks noGrp="1"/>
          </p:cNvSpPr>
          <p:nvPr>
            <p:ph type="body" sz="half" idx="2"/>
          </p:nvPr>
        </p:nvSpPr>
        <p:spPr>
          <a:xfrm>
            <a:off x="4896271" y="2557271"/>
            <a:ext cx="5601041" cy="3624073"/>
          </a:xfrm>
        </p:spPr>
        <p:txBody>
          <a:bodyPr/>
          <a:lstStyle/>
          <a:p>
            <a:r>
              <a:rPr lang="es-ES" sz="2400" dirty="0">
                <a:latin typeface="Arial" panose="020B0604020202020204" pitchFamily="34" charset="0"/>
                <a:cs typeface="Arial" panose="020B0604020202020204" pitchFamily="34" charset="0"/>
              </a:rPr>
              <a:t>Pequeña embarcación de bancada sencilla, corte fino y dos remos,  su uso está restringido a pequeñas distancias, por Ej. buques acoderados a molo; para ir de uno a otro.</a:t>
            </a:r>
          </a:p>
          <a:p>
            <a:endParaRPr lang="en-US" dirty="0"/>
          </a:p>
        </p:txBody>
      </p:sp>
      <p:pic>
        <p:nvPicPr>
          <p:cNvPr id="6" name="Picture 5"/>
          <p:cNvPicPr>
            <a:picLocks noChangeAspect="1"/>
          </p:cNvPicPr>
          <p:nvPr/>
        </p:nvPicPr>
        <p:blipFill>
          <a:blip r:embed="rId3" cstate="print"/>
          <a:stretch>
            <a:fillRect/>
          </a:stretch>
        </p:blipFill>
        <p:spPr>
          <a:xfrm>
            <a:off x="10972694" y="-41261"/>
            <a:ext cx="1219306" cy="1298561"/>
          </a:xfrm>
          <a:prstGeom prst="rect">
            <a:avLst/>
          </a:prstGeom>
        </p:spPr>
      </p:pic>
      <p:sp>
        <p:nvSpPr>
          <p:cNvPr id="7" name="Rectángulo 6"/>
          <p:cNvSpPr/>
          <p:nvPr/>
        </p:nvSpPr>
        <p:spPr>
          <a:xfrm>
            <a:off x="0" y="-1"/>
            <a:ext cx="10972694" cy="129856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2166310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4152" y="654263"/>
            <a:ext cx="3657600" cy="1371600"/>
          </a:xfrm>
        </p:spPr>
        <p:txBody>
          <a:bodyPr>
            <a:normAutofit/>
          </a:bodyPr>
          <a:lstStyle/>
          <a:p>
            <a:r>
              <a:rPr lang="en-US" sz="3200" dirty="0">
                <a:latin typeface="Arial Black" panose="020B0A04020102020204" pitchFamily="34" charset="0"/>
              </a:rPr>
              <a:t>CHINCHORRO: </a:t>
            </a:r>
          </a:p>
        </p:txBody>
      </p:sp>
      <p:pic>
        <p:nvPicPr>
          <p:cNvPr id="7" name="Content Placeholder 6"/>
          <p:cNvPicPr>
            <a:picLocks noGrp="1" noChangeAspect="1"/>
          </p:cNvPicPr>
          <p:nvPr>
            <p:ph idx="1"/>
          </p:nvPr>
        </p:nvPicPr>
        <p:blipFill>
          <a:blip r:embed="rId2" cstate="print"/>
          <a:stretch>
            <a:fillRect/>
          </a:stretch>
        </p:blipFill>
        <p:spPr>
          <a:xfrm>
            <a:off x="194696" y="1977787"/>
            <a:ext cx="5351440" cy="4013580"/>
          </a:xfrm>
          <a:prstGeom prst="rect">
            <a:avLst/>
          </a:prstGeom>
          <a:ln>
            <a:noFill/>
          </a:ln>
          <a:effectLst>
            <a:softEdge rad="112500"/>
          </a:effectLst>
        </p:spPr>
      </p:pic>
      <p:sp>
        <p:nvSpPr>
          <p:cNvPr id="4" name="Text Placeholder 3"/>
          <p:cNvSpPr>
            <a:spLocks noGrp="1"/>
          </p:cNvSpPr>
          <p:nvPr>
            <p:ph type="body" sz="half" idx="2"/>
          </p:nvPr>
        </p:nvSpPr>
        <p:spPr>
          <a:xfrm>
            <a:off x="5674152" y="2233819"/>
            <a:ext cx="4942313" cy="4013580"/>
          </a:xfrm>
        </p:spPr>
        <p:txBody>
          <a:bodyPr>
            <a:normAutofit/>
          </a:bodyPr>
          <a:lstStyle/>
          <a:p>
            <a:r>
              <a:rPr lang="es-ES" sz="2800" dirty="0">
                <a:latin typeface="Arial" panose="020B0604020202020204" pitchFamily="34" charset="0"/>
                <a:cs typeface="Arial" panose="020B0604020202020204" pitchFamily="34" charset="0"/>
              </a:rPr>
              <a:t>Embarcaciones de resistencia media entre un bote de doble bancada y una chalupa.  Tosca en sus líneas, de doble bancada y generalmente de 4 remos.  Tiene diversos usos a bordo, por Ej. acarreo de víveres, cantina seca, etc.</a:t>
            </a:r>
          </a:p>
          <a:p>
            <a:endParaRPr lang="en-US" dirty="0"/>
          </a:p>
        </p:txBody>
      </p:sp>
      <p:pic>
        <p:nvPicPr>
          <p:cNvPr id="8" name="Picture 7"/>
          <p:cNvPicPr>
            <a:picLocks noChangeAspect="1"/>
          </p:cNvPicPr>
          <p:nvPr/>
        </p:nvPicPr>
        <p:blipFill>
          <a:blip r:embed="rId3" cstate="print"/>
          <a:stretch>
            <a:fillRect/>
          </a:stretch>
        </p:blipFill>
        <p:spPr>
          <a:xfrm>
            <a:off x="10972694" y="4983"/>
            <a:ext cx="1219306" cy="1298561"/>
          </a:xfrm>
          <a:prstGeom prst="rect">
            <a:avLst/>
          </a:prstGeom>
        </p:spPr>
      </p:pic>
      <p:sp>
        <p:nvSpPr>
          <p:cNvPr id="6" name="Rectángulo 5"/>
          <p:cNvSpPr/>
          <p:nvPr/>
        </p:nvSpPr>
        <p:spPr>
          <a:xfrm>
            <a:off x="0" y="4983"/>
            <a:ext cx="10972694" cy="129856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1968404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5706" y="999004"/>
            <a:ext cx="3657600" cy="1371600"/>
          </a:xfrm>
        </p:spPr>
        <p:txBody>
          <a:bodyPr>
            <a:normAutofit/>
          </a:bodyPr>
          <a:lstStyle/>
          <a:p>
            <a:r>
              <a:rPr lang="en-US" sz="3200" dirty="0">
                <a:latin typeface="Arial Black" panose="020B0A04020102020204" pitchFamily="34" charset="0"/>
              </a:rPr>
              <a:t>GUINGUES: </a:t>
            </a:r>
          </a:p>
        </p:txBody>
      </p:sp>
      <p:pic>
        <p:nvPicPr>
          <p:cNvPr id="5" name="Content Placeholder 4"/>
          <p:cNvPicPr>
            <a:picLocks noGrp="1" noChangeAspect="1"/>
          </p:cNvPicPr>
          <p:nvPr>
            <p:ph idx="1"/>
          </p:nvPr>
        </p:nvPicPr>
        <p:blipFill>
          <a:blip r:embed="rId2" cstate="print"/>
          <a:stretch>
            <a:fillRect/>
          </a:stretch>
        </p:blipFill>
        <p:spPr>
          <a:xfrm>
            <a:off x="244092" y="2071048"/>
            <a:ext cx="5777498" cy="3714106"/>
          </a:xfrm>
          <a:prstGeom prst="rect">
            <a:avLst/>
          </a:prstGeom>
          <a:ln>
            <a:noFill/>
          </a:ln>
          <a:effectLst>
            <a:softEdge rad="112500"/>
          </a:effectLst>
        </p:spPr>
      </p:pic>
      <p:sp>
        <p:nvSpPr>
          <p:cNvPr id="4" name="Text Placeholder 3"/>
          <p:cNvSpPr>
            <a:spLocks noGrp="1"/>
          </p:cNvSpPr>
          <p:nvPr>
            <p:ph type="body" sz="half" idx="2"/>
          </p:nvPr>
        </p:nvSpPr>
        <p:spPr>
          <a:xfrm>
            <a:off x="6285706" y="2596875"/>
            <a:ext cx="4218982" cy="2662452"/>
          </a:xfrm>
        </p:spPr>
        <p:txBody>
          <a:bodyPr/>
          <a:lstStyle/>
          <a:p>
            <a:r>
              <a:rPr lang="es-ES" sz="2800" dirty="0">
                <a:latin typeface="Arial" panose="020B0604020202020204" pitchFamily="34" charset="0"/>
                <a:cs typeface="Arial" panose="020B0604020202020204" pitchFamily="34" charset="0"/>
              </a:rPr>
              <a:t>Embarcaciones de corte finísimo y usadas especialmente para el deporte de la boga.</a:t>
            </a:r>
          </a:p>
          <a:p>
            <a:endParaRPr lang="en-US" dirty="0"/>
          </a:p>
        </p:txBody>
      </p:sp>
      <p:pic>
        <p:nvPicPr>
          <p:cNvPr id="6" name="Picture 5"/>
          <p:cNvPicPr>
            <a:picLocks noChangeAspect="1"/>
          </p:cNvPicPr>
          <p:nvPr/>
        </p:nvPicPr>
        <p:blipFill>
          <a:blip r:embed="rId3" cstate="print"/>
          <a:stretch>
            <a:fillRect/>
          </a:stretch>
        </p:blipFill>
        <p:spPr>
          <a:xfrm>
            <a:off x="10972694" y="0"/>
            <a:ext cx="1219306" cy="1298561"/>
          </a:xfrm>
          <a:prstGeom prst="rect">
            <a:avLst/>
          </a:prstGeom>
        </p:spPr>
      </p:pic>
      <p:sp>
        <p:nvSpPr>
          <p:cNvPr id="7" name="Rectángulo 6"/>
          <p:cNvSpPr/>
          <p:nvPr/>
        </p:nvSpPr>
        <p:spPr>
          <a:xfrm>
            <a:off x="0" y="-1"/>
            <a:ext cx="10972694" cy="129856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1798663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7268" y="1068379"/>
            <a:ext cx="3657600" cy="1371600"/>
          </a:xfrm>
        </p:spPr>
        <p:txBody>
          <a:bodyPr>
            <a:normAutofit/>
          </a:bodyPr>
          <a:lstStyle/>
          <a:p>
            <a:r>
              <a:rPr lang="en-US" sz="3200" dirty="0">
                <a:latin typeface="Arial Black" panose="020B0A04020102020204" pitchFamily="34" charset="0"/>
              </a:rPr>
              <a:t>BOTE SALVAVIDAS: </a:t>
            </a:r>
          </a:p>
        </p:txBody>
      </p:sp>
      <p:pic>
        <p:nvPicPr>
          <p:cNvPr id="5" name="Content Placeholder 4"/>
          <p:cNvPicPr>
            <a:picLocks noGrp="1" noChangeAspect="1"/>
          </p:cNvPicPr>
          <p:nvPr>
            <p:ph idx="1"/>
          </p:nvPr>
        </p:nvPicPr>
        <p:blipFill>
          <a:blip r:embed="rId2" cstate="print"/>
          <a:stretch>
            <a:fillRect/>
          </a:stretch>
        </p:blipFill>
        <p:spPr>
          <a:xfrm>
            <a:off x="260795" y="2209798"/>
            <a:ext cx="6424631" cy="3232647"/>
          </a:xfrm>
          <a:prstGeom prst="rect">
            <a:avLst/>
          </a:prstGeom>
          <a:ln>
            <a:noFill/>
          </a:ln>
          <a:effectLst>
            <a:softEdge rad="112500"/>
          </a:effectLst>
        </p:spPr>
      </p:pic>
      <p:sp>
        <p:nvSpPr>
          <p:cNvPr id="4" name="Text Placeholder 3"/>
          <p:cNvSpPr>
            <a:spLocks noGrp="1"/>
          </p:cNvSpPr>
          <p:nvPr>
            <p:ph type="body" sz="half" idx="2"/>
          </p:nvPr>
        </p:nvSpPr>
        <p:spPr>
          <a:xfrm>
            <a:off x="7085012" y="2743201"/>
            <a:ext cx="3657600" cy="2580565"/>
          </a:xfrm>
        </p:spPr>
        <p:txBody>
          <a:bodyPr>
            <a:noAutofit/>
          </a:bodyPr>
          <a:lstStyle/>
          <a:p>
            <a:r>
              <a:rPr lang="es-ES" sz="2800" dirty="0">
                <a:latin typeface="Arial" panose="020B0604020202020204" pitchFamily="34" charset="0"/>
                <a:cs typeface="Arial" panose="020B0604020202020204" pitchFamily="34" charset="0"/>
              </a:rPr>
              <a:t>Son los botes de doble bancada o chalupas que llevan cajones de aire a los costados y parte alta de la embarcación.</a:t>
            </a:r>
          </a:p>
          <a:p>
            <a:endParaRPr lang="en-US" sz="1800" dirty="0"/>
          </a:p>
        </p:txBody>
      </p:sp>
      <p:pic>
        <p:nvPicPr>
          <p:cNvPr id="6" name="Picture 5"/>
          <p:cNvPicPr>
            <a:picLocks noChangeAspect="1"/>
          </p:cNvPicPr>
          <p:nvPr/>
        </p:nvPicPr>
        <p:blipFill>
          <a:blip r:embed="rId3" cstate="print"/>
          <a:stretch>
            <a:fillRect/>
          </a:stretch>
        </p:blipFill>
        <p:spPr>
          <a:xfrm>
            <a:off x="10972694" y="0"/>
            <a:ext cx="1219306" cy="1298561"/>
          </a:xfrm>
          <a:prstGeom prst="rect">
            <a:avLst/>
          </a:prstGeom>
        </p:spPr>
      </p:pic>
      <p:sp>
        <p:nvSpPr>
          <p:cNvPr id="7" name="Rectángulo 6"/>
          <p:cNvSpPr/>
          <p:nvPr/>
        </p:nvSpPr>
        <p:spPr>
          <a:xfrm>
            <a:off x="0" y="-1"/>
            <a:ext cx="10972694" cy="129856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1626989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0420" y="685800"/>
            <a:ext cx="3657600" cy="1371600"/>
          </a:xfrm>
        </p:spPr>
        <p:txBody>
          <a:bodyPr>
            <a:normAutofit/>
          </a:bodyPr>
          <a:lstStyle/>
          <a:p>
            <a:r>
              <a:rPr lang="en-US" sz="3200" dirty="0">
                <a:latin typeface="Arial Black" panose="020B0A04020102020204" pitchFamily="34" charset="0"/>
              </a:rPr>
              <a:t>PANGA: </a:t>
            </a:r>
          </a:p>
        </p:txBody>
      </p:sp>
      <p:pic>
        <p:nvPicPr>
          <p:cNvPr id="5" name="Content Placeholder 4"/>
          <p:cNvPicPr>
            <a:picLocks noGrp="1" noChangeAspect="1"/>
          </p:cNvPicPr>
          <p:nvPr>
            <p:ph idx="1"/>
          </p:nvPr>
        </p:nvPicPr>
        <p:blipFill>
          <a:blip r:embed="rId2" cstate="print"/>
          <a:stretch>
            <a:fillRect/>
          </a:stretch>
        </p:blipFill>
        <p:spPr>
          <a:xfrm>
            <a:off x="442499" y="2057400"/>
            <a:ext cx="5731328" cy="3209544"/>
          </a:xfrm>
          <a:prstGeom prst="rect">
            <a:avLst/>
          </a:prstGeom>
          <a:ln>
            <a:noFill/>
          </a:ln>
          <a:effectLst>
            <a:softEdge rad="112500"/>
          </a:effectLst>
        </p:spPr>
      </p:pic>
      <p:sp>
        <p:nvSpPr>
          <p:cNvPr id="4" name="Text Placeholder 3"/>
          <p:cNvSpPr>
            <a:spLocks noGrp="1"/>
          </p:cNvSpPr>
          <p:nvPr>
            <p:ph type="body" sz="half" idx="2"/>
          </p:nvPr>
        </p:nvSpPr>
        <p:spPr>
          <a:xfrm>
            <a:off x="6920420" y="2481662"/>
            <a:ext cx="3657600" cy="2785282"/>
          </a:xfrm>
        </p:spPr>
        <p:txBody>
          <a:bodyPr>
            <a:normAutofit/>
          </a:bodyPr>
          <a:lstStyle/>
          <a:p>
            <a:r>
              <a:rPr lang="es-ES" sz="2800" dirty="0">
                <a:latin typeface="Arial" panose="020B0604020202020204" pitchFamily="34" charset="0"/>
                <a:cs typeface="Arial" panose="020B0604020202020204" pitchFamily="34" charset="0"/>
              </a:rPr>
              <a:t>Embarcación de fondo plano, usado con  motor  fuera de borda o remos (una bancada).</a:t>
            </a:r>
          </a:p>
          <a:p>
            <a:endParaRPr lang="en-US" sz="1800" dirty="0"/>
          </a:p>
        </p:txBody>
      </p:sp>
      <p:pic>
        <p:nvPicPr>
          <p:cNvPr id="6" name="Picture 5"/>
          <p:cNvPicPr>
            <a:picLocks noChangeAspect="1"/>
          </p:cNvPicPr>
          <p:nvPr/>
        </p:nvPicPr>
        <p:blipFill>
          <a:blip r:embed="rId3" cstate="print"/>
          <a:stretch>
            <a:fillRect/>
          </a:stretch>
        </p:blipFill>
        <p:spPr>
          <a:xfrm>
            <a:off x="10972694" y="0"/>
            <a:ext cx="1219306" cy="1298561"/>
          </a:xfrm>
          <a:prstGeom prst="rect">
            <a:avLst/>
          </a:prstGeom>
        </p:spPr>
      </p:pic>
      <p:sp>
        <p:nvSpPr>
          <p:cNvPr id="7" name="Rectángulo 6"/>
          <p:cNvSpPr/>
          <p:nvPr/>
        </p:nvSpPr>
        <p:spPr>
          <a:xfrm>
            <a:off x="0" y="-1"/>
            <a:ext cx="10972694" cy="129856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504592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9252" y="685800"/>
            <a:ext cx="3657600" cy="1371600"/>
          </a:xfrm>
        </p:spPr>
        <p:txBody>
          <a:bodyPr>
            <a:normAutofit/>
          </a:bodyPr>
          <a:lstStyle/>
          <a:p>
            <a:r>
              <a:rPr lang="en-US" sz="2800" dirty="0" smtClean="0">
                <a:latin typeface="Arial Black" panose="020B0A04020102020204" pitchFamily="34" charset="0"/>
              </a:rPr>
              <a:t>BALLENERA:</a:t>
            </a:r>
            <a:endParaRPr lang="en-US" sz="2800" dirty="0">
              <a:latin typeface="Arial Black" panose="020B0A04020102020204" pitchFamily="34" charset="0"/>
            </a:endParaRPr>
          </a:p>
        </p:txBody>
      </p:sp>
      <p:pic>
        <p:nvPicPr>
          <p:cNvPr id="5" name="Content Placeholder 4"/>
          <p:cNvPicPr>
            <a:picLocks noGrp="1" noChangeAspect="1"/>
          </p:cNvPicPr>
          <p:nvPr>
            <p:ph idx="1"/>
          </p:nvPr>
        </p:nvPicPr>
        <p:blipFill>
          <a:blip r:embed="rId2" cstate="print"/>
          <a:stretch>
            <a:fillRect/>
          </a:stretch>
        </p:blipFill>
        <p:spPr>
          <a:xfrm>
            <a:off x="449845" y="2057400"/>
            <a:ext cx="5787183" cy="3761669"/>
          </a:xfrm>
          <a:prstGeom prst="rect">
            <a:avLst/>
          </a:prstGeom>
          <a:ln>
            <a:noFill/>
          </a:ln>
          <a:effectLst>
            <a:softEdge rad="112500"/>
          </a:effectLst>
        </p:spPr>
      </p:pic>
      <p:sp>
        <p:nvSpPr>
          <p:cNvPr id="4" name="Text Placeholder 3"/>
          <p:cNvSpPr>
            <a:spLocks noGrp="1"/>
          </p:cNvSpPr>
          <p:nvPr>
            <p:ph type="body" sz="half" idx="2"/>
          </p:nvPr>
        </p:nvSpPr>
        <p:spPr>
          <a:xfrm>
            <a:off x="6719252" y="2306757"/>
            <a:ext cx="3657600" cy="3262953"/>
          </a:xfrm>
        </p:spPr>
        <p:txBody>
          <a:bodyPr>
            <a:noAutofit/>
          </a:bodyPr>
          <a:lstStyle/>
          <a:p>
            <a:r>
              <a:rPr lang="es-ES" sz="2800" dirty="0">
                <a:latin typeface="Arial" panose="020B0604020202020204" pitchFamily="34" charset="0"/>
                <a:cs typeface="Arial" panose="020B0604020202020204" pitchFamily="34" charset="0"/>
              </a:rPr>
              <a:t>Embarcación motorizada provista de cajones de aire y de construcción sólida de excelentes condiciones marineras</a:t>
            </a:r>
            <a:r>
              <a:rPr lang="es-ES" dirty="0">
                <a:latin typeface="Arial" panose="020B0604020202020204" pitchFamily="34" charset="0"/>
                <a:cs typeface="Arial" panose="020B0604020202020204" pitchFamily="34" charset="0"/>
              </a:rPr>
              <a:t>.</a:t>
            </a:r>
          </a:p>
          <a:p>
            <a:endParaRPr lang="en-US" sz="1400" dirty="0"/>
          </a:p>
        </p:txBody>
      </p:sp>
      <p:pic>
        <p:nvPicPr>
          <p:cNvPr id="6" name="Picture 5"/>
          <p:cNvPicPr>
            <a:picLocks noChangeAspect="1"/>
          </p:cNvPicPr>
          <p:nvPr/>
        </p:nvPicPr>
        <p:blipFill>
          <a:blip r:embed="rId3" cstate="print"/>
          <a:stretch>
            <a:fillRect/>
          </a:stretch>
        </p:blipFill>
        <p:spPr>
          <a:xfrm>
            <a:off x="10972694" y="0"/>
            <a:ext cx="1219306" cy="1298561"/>
          </a:xfrm>
          <a:prstGeom prst="rect">
            <a:avLst/>
          </a:prstGeom>
        </p:spPr>
      </p:pic>
      <p:sp>
        <p:nvSpPr>
          <p:cNvPr id="7" name="Rectángulo 6"/>
          <p:cNvSpPr/>
          <p:nvPr/>
        </p:nvSpPr>
        <p:spPr>
          <a:xfrm>
            <a:off x="0" y="-1"/>
            <a:ext cx="10972694" cy="129856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8783408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8544" y="805745"/>
            <a:ext cx="3657600" cy="1371600"/>
          </a:xfrm>
        </p:spPr>
        <p:txBody>
          <a:bodyPr>
            <a:normAutofit/>
          </a:bodyPr>
          <a:lstStyle/>
          <a:p>
            <a:r>
              <a:rPr lang="en-US" sz="2800" dirty="0">
                <a:latin typeface="Arial Black" panose="020B0A04020102020204" pitchFamily="34" charset="0"/>
              </a:rPr>
              <a:t>FALUCHOS: </a:t>
            </a:r>
          </a:p>
        </p:txBody>
      </p:sp>
      <p:pic>
        <p:nvPicPr>
          <p:cNvPr id="5" name="Content Placeholder 4"/>
          <p:cNvPicPr>
            <a:picLocks noGrp="1" noChangeAspect="1"/>
          </p:cNvPicPr>
          <p:nvPr>
            <p:ph idx="1"/>
          </p:nvPr>
        </p:nvPicPr>
        <p:blipFill>
          <a:blip r:embed="rId2" cstate="print"/>
          <a:stretch>
            <a:fillRect/>
          </a:stretch>
        </p:blipFill>
        <p:spPr>
          <a:xfrm>
            <a:off x="375123" y="1812436"/>
            <a:ext cx="5977023" cy="4476998"/>
          </a:xfrm>
          <a:prstGeom prst="rect">
            <a:avLst/>
          </a:prstGeom>
          <a:ln>
            <a:noFill/>
          </a:ln>
          <a:effectLst>
            <a:softEdge rad="112500"/>
          </a:effectLst>
        </p:spPr>
      </p:pic>
      <p:sp>
        <p:nvSpPr>
          <p:cNvPr id="4" name="Text Placeholder 3"/>
          <p:cNvSpPr>
            <a:spLocks noGrp="1"/>
          </p:cNvSpPr>
          <p:nvPr>
            <p:ph type="body" sz="half" idx="2"/>
          </p:nvPr>
        </p:nvSpPr>
        <p:spPr>
          <a:xfrm>
            <a:off x="6638544" y="2262206"/>
            <a:ext cx="3852676" cy="4027228"/>
          </a:xfrm>
        </p:spPr>
        <p:txBody>
          <a:bodyPr/>
          <a:lstStyle/>
          <a:p>
            <a:r>
              <a:rPr lang="es-ES" sz="2400" dirty="0">
                <a:latin typeface="Arial" panose="020B0604020202020204" pitchFamily="34" charset="0"/>
                <a:cs typeface="Arial" panose="020B0604020202020204" pitchFamily="34" charset="0"/>
              </a:rPr>
              <a:t>Son grandes embarcaciones destinadas a recibir carga de los buques,  muelles o arsenales y transportarlas  a bordo y viceversa, no tienen propulsión  propia y también se les llama “lanchones”.</a:t>
            </a:r>
          </a:p>
          <a:p>
            <a:endParaRPr lang="en-US" dirty="0"/>
          </a:p>
        </p:txBody>
      </p:sp>
      <p:pic>
        <p:nvPicPr>
          <p:cNvPr id="6" name="Picture 5"/>
          <p:cNvPicPr>
            <a:picLocks noChangeAspect="1"/>
          </p:cNvPicPr>
          <p:nvPr/>
        </p:nvPicPr>
        <p:blipFill>
          <a:blip r:embed="rId3" cstate="print"/>
          <a:stretch>
            <a:fillRect/>
          </a:stretch>
        </p:blipFill>
        <p:spPr>
          <a:xfrm>
            <a:off x="10972694" y="0"/>
            <a:ext cx="1219306" cy="1298561"/>
          </a:xfrm>
          <a:prstGeom prst="rect">
            <a:avLst/>
          </a:prstGeom>
        </p:spPr>
      </p:pic>
      <p:sp>
        <p:nvSpPr>
          <p:cNvPr id="7" name="Rectángulo 6"/>
          <p:cNvSpPr/>
          <p:nvPr/>
        </p:nvSpPr>
        <p:spPr>
          <a:xfrm>
            <a:off x="0" y="-1"/>
            <a:ext cx="10972694" cy="129856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346273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938528" y="4179058"/>
            <a:ext cx="8202701" cy="1754326"/>
          </a:xfrm>
          <a:prstGeom prst="rect">
            <a:avLst/>
          </a:prstGeom>
          <a:noFill/>
        </p:spPr>
        <p:txBody>
          <a:bodyPr wrap="square" rtlCol="0">
            <a:spAutoFit/>
          </a:bodyPr>
          <a:lstStyle/>
          <a:p>
            <a:pPr algn="ctr"/>
            <a:r>
              <a:rPr lang="es-PA"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Muchas Gracias por su atención!</a:t>
            </a:r>
            <a:endParaRPr lang="es-PA"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CuadroTexto 1"/>
          <p:cNvSpPr txBox="1"/>
          <p:nvPr/>
        </p:nvSpPr>
        <p:spPr>
          <a:xfrm>
            <a:off x="640080" y="468023"/>
            <a:ext cx="10808208" cy="347329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rtlCol="0">
            <a:spAutoFit/>
          </a:bodyPr>
          <a:lstStyle/>
          <a:p>
            <a:pPr algn="ctr"/>
            <a:endParaRPr lang="es-PA" dirty="0" smtClean="0">
              <a:hlinkClick r:id="rId2"/>
            </a:endParaRPr>
          </a:p>
          <a:p>
            <a:pPr algn="ctr"/>
            <a:r>
              <a:rPr lang="es-PA" dirty="0" smtClean="0">
                <a:hlinkClick r:id="rId2"/>
              </a:rPr>
              <a:t>INFOGRAFÍA</a:t>
            </a:r>
            <a:endParaRPr lang="es-PA" dirty="0">
              <a:hlinkClick r:id="rId2"/>
            </a:endParaRPr>
          </a:p>
          <a:p>
            <a:endParaRPr lang="es-PA" dirty="0" smtClean="0">
              <a:hlinkClick r:id="rId2"/>
            </a:endParaRPr>
          </a:p>
          <a:p>
            <a:pPr algn="ctr"/>
            <a:endParaRPr lang="es-PA" dirty="0">
              <a:hlinkClick r:id="rId2"/>
            </a:endParaRPr>
          </a:p>
          <a:p>
            <a:pPr algn="ctr"/>
            <a:r>
              <a:rPr lang="es-PA" dirty="0" smtClean="0">
                <a:hlinkClick r:id="rId2"/>
              </a:rPr>
              <a:t>http</a:t>
            </a:r>
            <a:r>
              <a:rPr lang="es-PA" dirty="0">
                <a:hlinkClick r:id="rId2"/>
              </a:rPr>
              <a:t>://</a:t>
            </a:r>
            <a:r>
              <a:rPr lang="es-PA" dirty="0" smtClean="0">
                <a:hlinkClick r:id="rId2"/>
              </a:rPr>
              <a:t>www.mailxmail.com/curso-patron-embarcaciones-manual-1/embarcaciones-menores</a:t>
            </a:r>
            <a:endParaRPr lang="es-PA" dirty="0" smtClean="0"/>
          </a:p>
          <a:p>
            <a:pPr algn="ctr"/>
            <a:endParaRPr lang="es-PA" dirty="0"/>
          </a:p>
          <a:p>
            <a:pPr algn="ctr"/>
            <a:endParaRPr lang="es-PA" dirty="0" smtClean="0"/>
          </a:p>
          <a:p>
            <a:pPr algn="ctr"/>
            <a:r>
              <a:rPr lang="es-PA" dirty="0">
                <a:hlinkClick r:id="rId3"/>
              </a:rPr>
              <a:t>http://</a:t>
            </a:r>
            <a:r>
              <a:rPr lang="es-PA" dirty="0" smtClean="0">
                <a:hlinkClick r:id="rId3"/>
              </a:rPr>
              <a:t>es.wikipedia.org/wiki/Embarcaci%C3%B3n</a:t>
            </a:r>
            <a:endParaRPr lang="es-PA" dirty="0" smtClean="0"/>
          </a:p>
          <a:p>
            <a:endParaRPr lang="es-PA" dirty="0" smtClean="0"/>
          </a:p>
          <a:p>
            <a:endParaRPr lang="es-PA" dirty="0"/>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33" y="4179058"/>
            <a:ext cx="1861795" cy="2617638"/>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1229" y="4179058"/>
            <a:ext cx="1861795" cy="26176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0972694" y="0"/>
            <a:ext cx="1219306" cy="1298561"/>
          </a:xfrm>
          <a:prstGeom prst="rect">
            <a:avLst/>
          </a:prstGeom>
        </p:spPr>
      </p:pic>
      <p:sp>
        <p:nvSpPr>
          <p:cNvPr id="2" name="Title 1"/>
          <p:cNvSpPr>
            <a:spLocks noGrp="1"/>
          </p:cNvSpPr>
          <p:nvPr>
            <p:ph type="title"/>
          </p:nvPr>
        </p:nvSpPr>
        <p:spPr>
          <a:xfrm>
            <a:off x="160474" y="1298561"/>
            <a:ext cx="8534400" cy="1507067"/>
          </a:xfrm>
        </p:spPr>
        <p:txBody>
          <a:bodyPr/>
          <a:lstStyle/>
          <a:p>
            <a:r>
              <a:rPr lang="es-PA" sz="3200" dirty="0">
                <a:latin typeface="Arial Black" panose="020B0A04020102020204" pitchFamily="34" charset="0"/>
              </a:rPr>
              <a:t>H</a:t>
            </a:r>
            <a:r>
              <a:rPr lang="es-PA" sz="3200" dirty="0" smtClean="0">
                <a:latin typeface="Arial Black" panose="020B0A04020102020204" pitchFamily="34" charset="0"/>
              </a:rPr>
              <a:t>istoria</a:t>
            </a:r>
            <a:r>
              <a:rPr lang="es-PA" dirty="0" smtClean="0"/>
              <a:t/>
            </a:r>
            <a:br>
              <a:rPr lang="es-PA" dirty="0" smtClean="0"/>
            </a:br>
            <a:endParaRPr lang="en-US" dirty="0"/>
          </a:p>
        </p:txBody>
      </p:sp>
      <p:sp>
        <p:nvSpPr>
          <p:cNvPr id="3" name="Content Placeholder 2"/>
          <p:cNvSpPr>
            <a:spLocks noGrp="1"/>
          </p:cNvSpPr>
          <p:nvPr>
            <p:ph idx="1"/>
          </p:nvPr>
        </p:nvSpPr>
        <p:spPr>
          <a:xfrm>
            <a:off x="329261" y="2052094"/>
            <a:ext cx="6336349" cy="4373774"/>
          </a:xfrm>
        </p:spPr>
        <p:txBody>
          <a:bodyPr/>
          <a:lstStyle/>
          <a:p>
            <a:pPr marL="0" indent="0">
              <a:buNone/>
            </a:pPr>
            <a:r>
              <a:rPr lang="es-ES" sz="2400" dirty="0" smtClean="0">
                <a:latin typeface="Arial" panose="020B0604020202020204" pitchFamily="34" charset="0"/>
                <a:cs typeface="Arial" panose="020B0604020202020204" pitchFamily="34" charset="0"/>
              </a:rPr>
              <a:t>El </a:t>
            </a:r>
            <a:r>
              <a:rPr lang="es-ES" sz="2400" dirty="0">
                <a:latin typeface="Arial" panose="020B0604020202020204" pitchFamily="34" charset="0"/>
                <a:cs typeface="Arial" panose="020B0604020202020204" pitchFamily="34" charset="0"/>
              </a:rPr>
              <a:t>hombre ha utilizado las barcas desde hace miles de años. Se tienen registro de hace más de 10 000 años en que el hombre utilizaba un tronco debidamente tallado como medio de transporte en el agua.</a:t>
            </a:r>
          </a:p>
          <a:p>
            <a:endParaRPr lang="en-US" dirty="0"/>
          </a:p>
        </p:txBody>
      </p:sp>
      <p:pic>
        <p:nvPicPr>
          <p:cNvPr id="5" name="4 Imagen" descr="embarcaanti.jpg"/>
          <p:cNvPicPr>
            <a:picLocks noChangeAspect="1"/>
          </p:cNvPicPr>
          <p:nvPr/>
        </p:nvPicPr>
        <p:blipFill>
          <a:blip r:embed="rId3" cstate="print"/>
          <a:stretch>
            <a:fillRect/>
          </a:stretch>
        </p:blipFill>
        <p:spPr>
          <a:xfrm>
            <a:off x="6961114" y="1958692"/>
            <a:ext cx="4932129" cy="4487340"/>
          </a:xfrm>
          <a:prstGeom prst="rect">
            <a:avLst/>
          </a:prstGeom>
          <a:ln>
            <a:noFill/>
          </a:ln>
          <a:effectLst>
            <a:softEdge rad="112500"/>
          </a:effectLst>
        </p:spPr>
      </p:pic>
      <p:sp>
        <p:nvSpPr>
          <p:cNvPr id="6" name="Rectángulo 5"/>
          <p:cNvSpPr/>
          <p:nvPr/>
        </p:nvSpPr>
        <p:spPr>
          <a:xfrm>
            <a:off x="0" y="0"/>
            <a:ext cx="10972694" cy="129856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767044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866308"/>
            <a:ext cx="8541956" cy="1507067"/>
          </a:xfrm>
        </p:spPr>
        <p:txBody>
          <a:bodyPr>
            <a:normAutofit/>
          </a:bodyPr>
          <a:lstStyle/>
          <a:p>
            <a:r>
              <a:rPr lang="es-PA" sz="3200" dirty="0" smtClean="0">
                <a:latin typeface="Arial Black" panose="020B0A04020102020204" pitchFamily="34" charset="0"/>
              </a:rPr>
              <a:t>Clasificación</a:t>
            </a:r>
            <a:endParaRPr lang="en-US" sz="3200" dirty="0">
              <a:latin typeface="Arial Black" panose="020B0A04020102020204" pitchFamily="34" charset="0"/>
            </a:endParaRPr>
          </a:p>
        </p:txBody>
      </p:sp>
      <p:sp>
        <p:nvSpPr>
          <p:cNvPr id="3" name="Content Placeholder 2"/>
          <p:cNvSpPr>
            <a:spLocks noGrp="1"/>
          </p:cNvSpPr>
          <p:nvPr>
            <p:ph idx="1"/>
          </p:nvPr>
        </p:nvSpPr>
        <p:spPr>
          <a:xfrm>
            <a:off x="373316" y="2164869"/>
            <a:ext cx="11349292" cy="5113755"/>
          </a:xfrm>
        </p:spPr>
        <p:txBody>
          <a:bodyPr>
            <a:noAutofit/>
          </a:bodyPr>
          <a:lstStyle/>
          <a:p>
            <a:pPr marL="0" indent="0">
              <a:buNone/>
            </a:pPr>
            <a:endParaRPr lang="es-ES" sz="1200" dirty="0" smtClean="0"/>
          </a:p>
          <a:p>
            <a:endParaRPr lang="es-ES" sz="1200" dirty="0"/>
          </a:p>
          <a:p>
            <a:endParaRPr lang="es-ES" sz="1200" dirty="0" smtClean="0"/>
          </a:p>
          <a:p>
            <a:endParaRPr lang="es-ES" sz="1200" dirty="0"/>
          </a:p>
          <a:p>
            <a:endParaRPr lang="es-ES" dirty="0" smtClean="0"/>
          </a:p>
          <a:p>
            <a:pPr marL="0" indent="0">
              <a:buNone/>
            </a:pPr>
            <a:r>
              <a:rPr lang="es-ES" sz="2400" b="1" dirty="0">
                <a:latin typeface="Arial" panose="020B0604020202020204" pitchFamily="34" charset="0"/>
                <a:cs typeface="Arial" panose="020B0604020202020204" pitchFamily="34" charset="0"/>
              </a:rPr>
              <a:t>Existen muchas formas de clasificar </a:t>
            </a:r>
            <a:r>
              <a:rPr lang="es-ES" sz="2400" b="1" dirty="0" smtClean="0">
                <a:latin typeface="Arial" panose="020B0604020202020204" pitchFamily="34" charset="0"/>
                <a:cs typeface="Arial" panose="020B0604020202020204" pitchFamily="34" charset="0"/>
              </a:rPr>
              <a:t>una embarcación:</a:t>
            </a:r>
          </a:p>
          <a:p>
            <a:pPr marL="0" indent="0">
              <a:buNone/>
            </a:pPr>
            <a:r>
              <a:rPr lang="es-ES" sz="2400" dirty="0">
                <a:latin typeface="Arial" panose="020B0604020202020204" pitchFamily="34" charset="0"/>
                <a:cs typeface="Arial" panose="020B0604020202020204" pitchFamily="34" charset="0"/>
              </a:rPr>
              <a:t>Según su método de propulsión. Se distinguen tres tipos: los de propulsión humana (como las canoas, </a:t>
            </a:r>
            <a:r>
              <a:rPr lang="es-ES" sz="2400" dirty="0" smtClean="0">
                <a:latin typeface="Arial" panose="020B0604020202020204" pitchFamily="34" charset="0"/>
                <a:cs typeface="Arial" panose="020B0604020202020204" pitchFamily="34" charset="0"/>
              </a:rPr>
              <a:t>los </a:t>
            </a:r>
            <a:r>
              <a:rPr lang="es-ES" sz="2400" dirty="0">
                <a:latin typeface="Arial" panose="020B0604020202020204" pitchFamily="34" charset="0"/>
                <a:cs typeface="Arial" panose="020B0604020202020204" pitchFamily="34" charset="0"/>
              </a:rPr>
              <a:t>faluchos y los antiguos trirremes etc.), los de propulsión eólica (como los barcos de </a:t>
            </a:r>
            <a:r>
              <a:rPr lang="es-ES" sz="2400" dirty="0" smtClean="0">
                <a:latin typeface="Arial" panose="020B0604020202020204" pitchFamily="34" charset="0"/>
                <a:cs typeface="Arial" panose="020B0604020202020204" pitchFamily="34" charset="0"/>
              </a:rPr>
              <a:t>vela) y </a:t>
            </a:r>
            <a:r>
              <a:rPr lang="es-ES" sz="2400" dirty="0">
                <a:latin typeface="Arial" panose="020B0604020202020204" pitchFamily="34" charset="0"/>
                <a:cs typeface="Arial" panose="020B0604020202020204" pitchFamily="34" charset="0"/>
              </a:rPr>
              <a:t>los de propulsión mecánica (como los </a:t>
            </a:r>
            <a:r>
              <a:rPr lang="es-ES" sz="2400" dirty="0" smtClean="0">
                <a:latin typeface="Arial" panose="020B0604020202020204" pitchFamily="34" charset="0"/>
                <a:cs typeface="Arial" panose="020B0604020202020204" pitchFamily="34" charset="0"/>
              </a:rPr>
              <a:t>buques </a:t>
            </a:r>
            <a:r>
              <a:rPr lang="es-ES" sz="2400" dirty="0">
                <a:latin typeface="Arial" panose="020B0604020202020204" pitchFamily="34" charset="0"/>
                <a:cs typeface="Arial" panose="020B0604020202020204" pitchFamily="34" charset="0"/>
              </a:rPr>
              <a:t>de motor, y los </a:t>
            </a:r>
            <a:r>
              <a:rPr lang="es-ES" sz="2400" dirty="0" smtClean="0">
                <a:latin typeface="Arial" panose="020B0604020202020204" pitchFamily="34" charset="0"/>
                <a:cs typeface="Arial" panose="020B0604020202020204" pitchFamily="34" charset="0"/>
              </a:rPr>
              <a:t>buques </a:t>
            </a:r>
            <a:r>
              <a:rPr lang="es-ES" sz="2400" dirty="0">
                <a:latin typeface="Arial" panose="020B0604020202020204" pitchFamily="34" charset="0"/>
                <a:cs typeface="Arial" panose="020B0604020202020204" pitchFamily="34" charset="0"/>
              </a:rPr>
              <a:t>de turbinas).</a:t>
            </a:r>
          </a:p>
          <a:p>
            <a:pPr marL="0" indent="0">
              <a:buNone/>
            </a:pPr>
            <a:endParaRPr lang="es-ES" sz="2400" b="1" dirty="0">
              <a:latin typeface="Arial" panose="020B0604020202020204" pitchFamily="34" charset="0"/>
              <a:cs typeface="Arial" panose="020B0604020202020204" pitchFamily="34" charset="0"/>
            </a:endParaRPr>
          </a:p>
          <a:p>
            <a:pPr marL="0" indent="0">
              <a:buNone/>
            </a:pPr>
            <a:r>
              <a:rPr lang="es-ES" sz="2400" dirty="0">
                <a:latin typeface="Arial" panose="020B0604020202020204" pitchFamily="34" charset="0"/>
                <a:cs typeface="Arial" panose="020B0604020202020204" pitchFamily="34" charset="0"/>
              </a:rPr>
              <a:t>Según su tamaño. En ingeniería naval se distinguen dos tipos: los </a:t>
            </a:r>
            <a:r>
              <a:rPr lang="es-ES" sz="2400" dirty="0" smtClean="0">
                <a:latin typeface="Arial" panose="020B0604020202020204" pitchFamily="34" charset="0"/>
                <a:cs typeface="Arial" panose="020B0604020202020204" pitchFamily="34" charset="0"/>
              </a:rPr>
              <a:t>buques menores</a:t>
            </a:r>
            <a:r>
              <a:rPr lang="es-ES" sz="2400" dirty="0">
                <a:latin typeface="Arial" panose="020B0604020202020204" pitchFamily="34" charset="0"/>
                <a:cs typeface="Arial" panose="020B0604020202020204" pitchFamily="34" charset="0"/>
              </a:rPr>
              <a:t>, que son los </a:t>
            </a:r>
            <a:r>
              <a:rPr lang="es-ES" sz="2400" dirty="0" smtClean="0">
                <a:latin typeface="Arial" panose="020B0604020202020204" pitchFamily="34" charset="0"/>
                <a:cs typeface="Arial" panose="020B0604020202020204" pitchFamily="34" charset="0"/>
              </a:rPr>
              <a:t>buques </a:t>
            </a:r>
            <a:r>
              <a:rPr lang="es-ES" sz="2400" dirty="0">
                <a:latin typeface="Arial" panose="020B0604020202020204" pitchFamily="34" charset="0"/>
                <a:cs typeface="Arial" panose="020B0604020202020204" pitchFamily="34" charset="0"/>
              </a:rPr>
              <a:t>con una eslora (largo) menor de 24 m y con 50 o menos de volumen interno T.R.G. y los </a:t>
            </a:r>
            <a:r>
              <a:rPr lang="es-ES" sz="2400" dirty="0" smtClean="0">
                <a:latin typeface="Arial" panose="020B0604020202020204" pitchFamily="34" charset="0"/>
                <a:cs typeface="Arial" panose="020B0604020202020204" pitchFamily="34" charset="0"/>
              </a:rPr>
              <a:t>buques mayores</a:t>
            </a:r>
            <a:r>
              <a:rPr lang="es-ES" sz="2400" dirty="0">
                <a:latin typeface="Arial" panose="020B0604020202020204" pitchFamily="34" charset="0"/>
                <a:cs typeface="Arial" panose="020B0604020202020204" pitchFamily="34" charset="0"/>
              </a:rPr>
              <a:t>, que son aquellos cuya eslora (largo) supera esa distancia y esos volúmenes internos T.R.G</a:t>
            </a:r>
            <a:r>
              <a:rPr lang="es-ES" sz="2400" dirty="0" smtClean="0">
                <a:latin typeface="Arial" panose="020B0604020202020204" pitchFamily="34" charset="0"/>
                <a:cs typeface="Arial" panose="020B0604020202020204" pitchFamily="34" charset="0"/>
              </a:rPr>
              <a:t>.</a:t>
            </a:r>
            <a:endParaRPr lang="es-ES" sz="1200" dirty="0"/>
          </a:p>
          <a:p>
            <a:endParaRPr lang="es-ES" sz="1200" dirty="0" smtClean="0"/>
          </a:p>
          <a:p>
            <a:endParaRPr lang="es-ES" sz="1200" dirty="0"/>
          </a:p>
          <a:p>
            <a:endParaRPr lang="es-ES" sz="1200" dirty="0" smtClean="0"/>
          </a:p>
          <a:p>
            <a:endParaRPr lang="es-ES" sz="1200" dirty="0"/>
          </a:p>
          <a:p>
            <a:endParaRPr lang="es-ES" sz="1200" dirty="0" smtClean="0"/>
          </a:p>
          <a:p>
            <a:endParaRPr lang="es-ES" sz="1200" dirty="0"/>
          </a:p>
          <a:p>
            <a:endParaRPr lang="es-ES" sz="1200" dirty="0"/>
          </a:p>
          <a:p>
            <a:endParaRPr lang="en-US" sz="1200" dirty="0"/>
          </a:p>
        </p:txBody>
      </p:sp>
      <p:pic>
        <p:nvPicPr>
          <p:cNvPr id="4" name="Picture 3"/>
          <p:cNvPicPr>
            <a:picLocks noChangeAspect="1"/>
          </p:cNvPicPr>
          <p:nvPr/>
        </p:nvPicPr>
        <p:blipFill>
          <a:blip r:embed="rId2" cstate="print"/>
          <a:stretch>
            <a:fillRect/>
          </a:stretch>
        </p:blipFill>
        <p:spPr>
          <a:xfrm>
            <a:off x="10972694" y="0"/>
            <a:ext cx="1219306" cy="1298561"/>
          </a:xfrm>
          <a:prstGeom prst="rect">
            <a:avLst/>
          </a:prstGeom>
        </p:spPr>
      </p:pic>
      <p:sp>
        <p:nvSpPr>
          <p:cNvPr id="5" name="Rectángulo 4"/>
          <p:cNvSpPr/>
          <p:nvPr/>
        </p:nvSpPr>
        <p:spPr>
          <a:xfrm>
            <a:off x="0" y="-1"/>
            <a:ext cx="10972694" cy="129856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1972107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393" y="1216321"/>
            <a:ext cx="8534400" cy="1507067"/>
          </a:xfrm>
        </p:spPr>
        <p:txBody>
          <a:bodyPr>
            <a:normAutofit/>
          </a:bodyPr>
          <a:lstStyle/>
          <a:p>
            <a:r>
              <a:rPr lang="es-ES" sz="3200" dirty="0">
                <a:latin typeface="Arial Black" panose="020B0A04020102020204" pitchFamily="34" charset="0"/>
              </a:rPr>
              <a:t>EMBARCACIONES </a:t>
            </a:r>
            <a:r>
              <a:rPr lang="es-ES" sz="3200" dirty="0" smtClean="0">
                <a:latin typeface="Arial Black" panose="020B0A04020102020204" pitchFamily="34" charset="0"/>
              </a:rPr>
              <a:t>MENORES</a:t>
            </a:r>
            <a:endParaRPr lang="en-US" sz="3200" dirty="0">
              <a:latin typeface="Arial Black" panose="020B0A04020102020204" pitchFamily="34" charset="0"/>
            </a:endParaRPr>
          </a:p>
        </p:txBody>
      </p:sp>
      <p:sp>
        <p:nvSpPr>
          <p:cNvPr id="3" name="Content Placeholder 2"/>
          <p:cNvSpPr>
            <a:spLocks noGrp="1"/>
          </p:cNvSpPr>
          <p:nvPr>
            <p:ph idx="1"/>
          </p:nvPr>
        </p:nvSpPr>
        <p:spPr>
          <a:xfrm>
            <a:off x="3356643" y="1348078"/>
            <a:ext cx="8534400" cy="3615267"/>
          </a:xfrm>
        </p:spPr>
        <p:txBody>
          <a:bodyPr>
            <a:normAutofit/>
          </a:bodyPr>
          <a:lstStyle/>
          <a:p>
            <a:pPr marL="0" indent="0">
              <a:buNone/>
            </a:pPr>
            <a:r>
              <a:rPr lang="es-ES" sz="2400" dirty="0" smtClean="0">
                <a:latin typeface="Arial" panose="020B0604020202020204" pitchFamily="34" charset="0"/>
                <a:cs typeface="Arial" panose="020B0604020202020204" pitchFamily="34" charset="0"/>
              </a:rPr>
              <a:t>Se </a:t>
            </a:r>
            <a:r>
              <a:rPr lang="es-ES" sz="2400" dirty="0">
                <a:latin typeface="Arial" panose="020B0604020202020204" pitchFamily="34" charset="0"/>
                <a:cs typeface="Arial" panose="020B0604020202020204" pitchFamily="34" charset="0"/>
              </a:rPr>
              <a:t>denomina así a las embarcaciones que lleva un buque, y que se utilizan  como medio de transporte entre los buques o bien entre éstos y los muelles.  S</a:t>
            </a:r>
            <a:r>
              <a:rPr lang="es-ES" sz="2400" dirty="0" smtClean="0">
                <a:latin typeface="Arial" panose="020B0604020202020204" pitchFamily="34" charset="0"/>
                <a:cs typeface="Arial" panose="020B0604020202020204" pitchFamily="34" charset="0"/>
              </a:rPr>
              <a:t>e </a:t>
            </a:r>
            <a:r>
              <a:rPr lang="es-ES" sz="2400" dirty="0">
                <a:latin typeface="Arial" panose="020B0604020202020204" pitchFamily="34" charset="0"/>
                <a:cs typeface="Arial" panose="020B0604020202020204" pitchFamily="34" charset="0"/>
              </a:rPr>
              <a:t>emplean en faenas de atraque y maniobra de buques en puertos.</a:t>
            </a: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stretch>
            <a:fillRect/>
          </a:stretch>
        </p:blipFill>
        <p:spPr>
          <a:xfrm>
            <a:off x="10972694" y="0"/>
            <a:ext cx="1219306" cy="1298561"/>
          </a:xfrm>
          <a:prstGeom prst="rect">
            <a:avLst/>
          </a:prstGeom>
        </p:spPr>
      </p:pic>
      <p:pic>
        <p:nvPicPr>
          <p:cNvPr id="5" name="4 Imagen" descr="400px-Tugboat_diagram-es.svg.png"/>
          <p:cNvPicPr>
            <a:picLocks noChangeAspect="1"/>
          </p:cNvPicPr>
          <p:nvPr/>
        </p:nvPicPr>
        <p:blipFill>
          <a:blip r:embed="rId3" cstate="print"/>
          <a:stretch>
            <a:fillRect/>
          </a:stretch>
        </p:blipFill>
        <p:spPr>
          <a:xfrm>
            <a:off x="0" y="3807267"/>
            <a:ext cx="5259885" cy="3050733"/>
          </a:xfrm>
          <a:prstGeom prst="rect">
            <a:avLst/>
          </a:prstGeom>
        </p:spPr>
      </p:pic>
      <p:sp>
        <p:nvSpPr>
          <p:cNvPr id="6" name="Rectángulo 5"/>
          <p:cNvSpPr/>
          <p:nvPr/>
        </p:nvSpPr>
        <p:spPr>
          <a:xfrm>
            <a:off x="0" y="-1"/>
            <a:ext cx="10972694" cy="129856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1893129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11838"/>
          </a:xfrm>
        </p:spPr>
        <p:txBody>
          <a:bodyPr>
            <a:normAutofit/>
          </a:bodyPr>
          <a:lstStyle/>
          <a:p>
            <a:pPr algn="ctr"/>
            <a:r>
              <a:rPr lang="es-ES" sz="4800" dirty="0">
                <a:latin typeface="Arial Black" panose="020B0A04020102020204" pitchFamily="34" charset="0"/>
              </a:rPr>
              <a:t>CLASIFICACION DE LAS EMBARCACIONES MENORES</a:t>
            </a:r>
            <a:endParaRPr lang="en-US" sz="4800" dirty="0">
              <a:latin typeface="Arial Black" panose="020B0A04020102020204" pitchFamily="34" charset="0"/>
            </a:endParaRPr>
          </a:p>
        </p:txBody>
      </p:sp>
      <p:pic>
        <p:nvPicPr>
          <p:cNvPr id="4" name="Picture 3"/>
          <p:cNvPicPr>
            <a:picLocks noChangeAspect="1"/>
          </p:cNvPicPr>
          <p:nvPr/>
        </p:nvPicPr>
        <p:blipFill>
          <a:blip r:embed="rId2" cstate="print"/>
          <a:stretch>
            <a:fillRect/>
          </a:stretch>
        </p:blipFill>
        <p:spPr>
          <a:xfrm>
            <a:off x="10972694" y="0"/>
            <a:ext cx="1219306" cy="1298561"/>
          </a:xfrm>
          <a:prstGeom prst="rect">
            <a:avLst/>
          </a:prstGeom>
        </p:spPr>
      </p:pic>
      <p:sp>
        <p:nvSpPr>
          <p:cNvPr id="5" name="Rectángulo 4"/>
          <p:cNvSpPr/>
          <p:nvPr/>
        </p:nvSpPr>
        <p:spPr>
          <a:xfrm>
            <a:off x="0" y="-1"/>
            <a:ext cx="10972694" cy="129856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PA"/>
          </a:p>
        </p:txBody>
      </p:sp>
      <p:sp>
        <p:nvSpPr>
          <p:cNvPr id="6" name="Rectángulo 5"/>
          <p:cNvSpPr/>
          <p:nvPr/>
        </p:nvSpPr>
        <p:spPr>
          <a:xfrm>
            <a:off x="0" y="6334780"/>
            <a:ext cx="12192000"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PA" sz="2800" dirty="0">
                <a:solidFill>
                  <a:srgbClr val="505050"/>
                </a:solidFill>
                <a:latin typeface="Arial" panose="020B0604020202020204" pitchFamily="34" charset="0"/>
                <a:ea typeface="Times New Roman" panose="02020603050405020304" pitchFamily="18" charset="0"/>
              </a:rPr>
              <a:t>Atendiendo  a su propulsión éstas pueden moverse a vela, a remo o motor</a:t>
            </a:r>
            <a:r>
              <a:rPr lang="es-PA" dirty="0">
                <a:solidFill>
                  <a:srgbClr val="505050"/>
                </a:solidFill>
                <a:latin typeface="Arial" panose="020B0604020202020204" pitchFamily="34" charset="0"/>
                <a:ea typeface="Times New Roman" panose="02020603050405020304" pitchFamily="18" charset="0"/>
              </a:rPr>
              <a:t>.</a:t>
            </a:r>
            <a:endParaRPr lang="es-PA" dirty="0"/>
          </a:p>
        </p:txBody>
      </p:sp>
    </p:spTree>
    <p:extLst>
      <p:ext uri="{BB962C8B-B14F-4D97-AF65-F5344CB8AC3E}">
        <p14:creationId xmlns:p14="http://schemas.microsoft.com/office/powerpoint/2010/main" val="1054636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1581871"/>
            <a:ext cx="8534400" cy="1507067"/>
          </a:xfrm>
        </p:spPr>
        <p:txBody>
          <a:bodyPr>
            <a:normAutofit/>
          </a:bodyPr>
          <a:lstStyle/>
          <a:p>
            <a:r>
              <a:rPr lang="en-US" sz="3200" dirty="0">
                <a:latin typeface="Arial Black" panose="020B0A04020102020204" pitchFamily="34" charset="0"/>
              </a:rPr>
              <a:t>LANCHA A VELA: </a:t>
            </a:r>
          </a:p>
        </p:txBody>
      </p:sp>
      <p:sp>
        <p:nvSpPr>
          <p:cNvPr id="3" name="Content Placeholder 2"/>
          <p:cNvSpPr>
            <a:spLocks noGrp="1"/>
          </p:cNvSpPr>
          <p:nvPr>
            <p:ph idx="1"/>
          </p:nvPr>
        </p:nvSpPr>
        <p:spPr>
          <a:xfrm>
            <a:off x="307975" y="2250248"/>
            <a:ext cx="6515947" cy="3615267"/>
          </a:xfrm>
        </p:spPr>
        <p:txBody>
          <a:bodyPr/>
          <a:lstStyle/>
          <a:p>
            <a:pPr marL="0" indent="0">
              <a:buNone/>
            </a:pPr>
            <a:r>
              <a:rPr lang="es-ES" sz="2800" dirty="0" smtClean="0">
                <a:latin typeface="Arial" panose="020B0604020202020204" pitchFamily="34" charset="0"/>
                <a:cs typeface="Arial" panose="020B0604020202020204" pitchFamily="34" charset="0"/>
              </a:rPr>
              <a:t>Son </a:t>
            </a:r>
            <a:r>
              <a:rPr lang="es-ES" sz="2800" dirty="0">
                <a:latin typeface="Arial" panose="020B0604020202020204" pitchFamily="34" charset="0"/>
                <a:cs typeface="Arial" panose="020B0604020202020204" pitchFamily="34" charset="0"/>
              </a:rPr>
              <a:t>embarcaciones, que pueden ser a remo o motorizadas, a las cuales se les coloca velas para aprovechar así la fuerza del viento</a:t>
            </a:r>
            <a:r>
              <a:rPr lang="es-ES" sz="2400" dirty="0">
                <a:latin typeface="Arial" panose="020B0604020202020204" pitchFamily="34" charset="0"/>
                <a:cs typeface="Arial" panose="020B0604020202020204" pitchFamily="34" charset="0"/>
              </a:rPr>
              <a:t>.</a:t>
            </a:r>
          </a:p>
          <a:p>
            <a:endParaRPr lang="es-ES" dirty="0"/>
          </a:p>
          <a:p>
            <a:endParaRPr lang="en-US" dirty="0"/>
          </a:p>
        </p:txBody>
      </p:sp>
      <p:pic>
        <p:nvPicPr>
          <p:cNvPr id="4" name="Picture 3"/>
          <p:cNvPicPr>
            <a:picLocks noChangeAspect="1"/>
          </p:cNvPicPr>
          <p:nvPr/>
        </p:nvPicPr>
        <p:blipFill>
          <a:blip r:embed="rId2" cstate="print"/>
          <a:stretch>
            <a:fillRect/>
          </a:stretch>
        </p:blipFill>
        <p:spPr>
          <a:xfrm>
            <a:off x="10972694" y="0"/>
            <a:ext cx="1219306" cy="1298561"/>
          </a:xfrm>
          <a:prstGeom prst="rect">
            <a:avLst/>
          </a:prstGeom>
        </p:spPr>
      </p:pic>
      <p:sp>
        <p:nvSpPr>
          <p:cNvPr id="12290" name="AutoShape 2" descr="Resultado de imagen para lancha a ve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A"/>
          </a:p>
        </p:txBody>
      </p:sp>
      <p:pic>
        <p:nvPicPr>
          <p:cNvPr id="6" name="5 Imagen" descr="nautica1.jpg"/>
          <p:cNvPicPr>
            <a:picLocks noChangeAspect="1"/>
          </p:cNvPicPr>
          <p:nvPr/>
        </p:nvPicPr>
        <p:blipFill>
          <a:blip r:embed="rId3" cstate="print"/>
          <a:stretch>
            <a:fillRect/>
          </a:stretch>
        </p:blipFill>
        <p:spPr>
          <a:xfrm>
            <a:off x="7271982" y="2335406"/>
            <a:ext cx="4599189" cy="3444952"/>
          </a:xfrm>
          <a:prstGeom prst="rect">
            <a:avLst/>
          </a:prstGeom>
          <a:ln>
            <a:noFill/>
          </a:ln>
          <a:effectLst>
            <a:softEdge rad="112500"/>
          </a:effectLst>
        </p:spPr>
      </p:pic>
      <p:sp>
        <p:nvSpPr>
          <p:cNvPr id="7" name="Rectángulo 6"/>
          <p:cNvSpPr/>
          <p:nvPr/>
        </p:nvSpPr>
        <p:spPr>
          <a:xfrm>
            <a:off x="0" y="-1"/>
            <a:ext cx="10972694" cy="129856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979171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048" y="1175386"/>
            <a:ext cx="8534400" cy="1507067"/>
          </a:xfrm>
        </p:spPr>
        <p:txBody>
          <a:bodyPr>
            <a:normAutofit/>
          </a:bodyPr>
          <a:lstStyle/>
          <a:p>
            <a:r>
              <a:rPr lang="en-US" sz="3200" dirty="0">
                <a:latin typeface="Arial Black" panose="020B0A04020102020204" pitchFamily="34" charset="0"/>
              </a:rPr>
              <a:t>BOTES DE DOBLE BANCADA: </a:t>
            </a:r>
          </a:p>
        </p:txBody>
      </p:sp>
      <p:sp>
        <p:nvSpPr>
          <p:cNvPr id="3" name="Content Placeholder 2"/>
          <p:cNvSpPr>
            <a:spLocks noGrp="1"/>
          </p:cNvSpPr>
          <p:nvPr>
            <p:ph idx="1"/>
          </p:nvPr>
        </p:nvSpPr>
        <p:spPr>
          <a:xfrm>
            <a:off x="543928" y="2528093"/>
            <a:ext cx="6278434" cy="3615267"/>
          </a:xfrm>
        </p:spPr>
        <p:txBody>
          <a:bodyPr>
            <a:normAutofit/>
          </a:bodyPr>
          <a:lstStyle/>
          <a:p>
            <a:pPr marL="0" indent="0">
              <a:buNone/>
            </a:pPr>
            <a:r>
              <a:rPr lang="es-ES" sz="2800" dirty="0">
                <a:latin typeface="Arial" panose="020B0604020202020204" pitchFamily="34" charset="0"/>
                <a:cs typeface="Arial" panose="020B0604020202020204" pitchFamily="34" charset="0"/>
              </a:rPr>
              <a:t>Embarcaciones a remo de mayor manga y eslora que las anteriores; de construcción más sólida y llevan dos bogas por bancada.</a:t>
            </a:r>
            <a:endParaRPr lang="en-US"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stretch>
            <a:fillRect/>
          </a:stretch>
        </p:blipFill>
        <p:spPr>
          <a:xfrm>
            <a:off x="10972694" y="0"/>
            <a:ext cx="1219306" cy="1298561"/>
          </a:xfrm>
          <a:prstGeom prst="rect">
            <a:avLst/>
          </a:prstGeom>
        </p:spPr>
      </p:pic>
      <p:pic>
        <p:nvPicPr>
          <p:cNvPr id="5" name="4 Imagen" descr="botefdbodl.jpg"/>
          <p:cNvPicPr>
            <a:picLocks noChangeAspect="1"/>
          </p:cNvPicPr>
          <p:nvPr/>
        </p:nvPicPr>
        <p:blipFill>
          <a:blip r:embed="rId3" cstate="print"/>
          <a:stretch>
            <a:fillRect/>
          </a:stretch>
        </p:blipFill>
        <p:spPr>
          <a:xfrm>
            <a:off x="7109321" y="2528093"/>
            <a:ext cx="4823516" cy="3726403"/>
          </a:xfrm>
          <a:prstGeom prst="rect">
            <a:avLst/>
          </a:prstGeom>
          <a:ln>
            <a:noFill/>
          </a:ln>
          <a:effectLst>
            <a:softEdge rad="112500"/>
          </a:effectLst>
        </p:spPr>
      </p:pic>
      <p:sp>
        <p:nvSpPr>
          <p:cNvPr id="7" name="Rectángulo 6"/>
          <p:cNvSpPr/>
          <p:nvPr/>
        </p:nvSpPr>
        <p:spPr>
          <a:xfrm>
            <a:off x="0" y="-20691"/>
            <a:ext cx="10972694" cy="129856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2690397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876" y="1174381"/>
            <a:ext cx="8534400" cy="1507067"/>
          </a:xfrm>
        </p:spPr>
        <p:txBody>
          <a:bodyPr>
            <a:normAutofit/>
          </a:bodyPr>
          <a:lstStyle/>
          <a:p>
            <a:r>
              <a:rPr lang="pt-BR" sz="3200" dirty="0">
                <a:latin typeface="Arial Black" panose="020B0A04020102020204" pitchFamily="34" charset="0"/>
              </a:rPr>
              <a:t>LANCHA A MOTOR O MOTORES: </a:t>
            </a:r>
            <a:endParaRPr lang="en-US" sz="3200" dirty="0">
              <a:latin typeface="Arial Black" panose="020B0A04020102020204" pitchFamily="34" charset="0"/>
            </a:endParaRPr>
          </a:p>
        </p:txBody>
      </p:sp>
      <p:sp>
        <p:nvSpPr>
          <p:cNvPr id="3" name="Content Placeholder 2"/>
          <p:cNvSpPr>
            <a:spLocks noGrp="1"/>
          </p:cNvSpPr>
          <p:nvPr>
            <p:ph idx="1"/>
          </p:nvPr>
        </p:nvSpPr>
        <p:spPr>
          <a:xfrm>
            <a:off x="281876" y="2395877"/>
            <a:ext cx="7289356" cy="3615267"/>
          </a:xfrm>
        </p:spPr>
        <p:txBody>
          <a:bodyPr>
            <a:normAutofit/>
          </a:bodyPr>
          <a:lstStyle/>
          <a:p>
            <a:pPr marL="0" indent="0">
              <a:buNone/>
            </a:pPr>
            <a:r>
              <a:rPr lang="es-ES" sz="2400" dirty="0">
                <a:latin typeface="Arial" panose="020B0604020202020204" pitchFamily="34" charset="0"/>
                <a:cs typeface="Arial" panose="020B0604020202020204" pitchFamily="34" charset="0"/>
              </a:rPr>
              <a:t>Son embarcaciones que llevan motor a combustión interna para su propulsión.  Hay de varios tipos, especiales para almirantes, comandantes y para oficiales y tripulación.  Esta  última en su forma no difiere gran cosa de un bote de doble bancada.  Con la llega de los transportes de ataque (1946) se agregan a este tipo, las lanchas  de asalto, de fondo plano  y sin asientos, gran maniobrabilidad y aptas para vararse en la playa.</a:t>
            </a: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stretch>
            <a:fillRect/>
          </a:stretch>
        </p:blipFill>
        <p:spPr>
          <a:xfrm>
            <a:off x="10972694" y="0"/>
            <a:ext cx="1219306" cy="1298561"/>
          </a:xfrm>
          <a:prstGeom prst="rect">
            <a:avLst/>
          </a:prstGeom>
        </p:spPr>
      </p:pic>
      <p:pic>
        <p:nvPicPr>
          <p:cNvPr id="5" name="4 Imagen" descr="lanchaamotro.jpg"/>
          <p:cNvPicPr>
            <a:picLocks noChangeAspect="1"/>
          </p:cNvPicPr>
          <p:nvPr/>
        </p:nvPicPr>
        <p:blipFill>
          <a:blip r:embed="rId3" cstate="print"/>
          <a:stretch>
            <a:fillRect/>
          </a:stretch>
        </p:blipFill>
        <p:spPr>
          <a:xfrm>
            <a:off x="7911517" y="2747356"/>
            <a:ext cx="4062640" cy="2912308"/>
          </a:xfrm>
          <a:prstGeom prst="rect">
            <a:avLst/>
          </a:prstGeom>
        </p:spPr>
      </p:pic>
      <p:sp>
        <p:nvSpPr>
          <p:cNvPr id="6" name="Rectángulo 5"/>
          <p:cNvSpPr/>
          <p:nvPr/>
        </p:nvSpPr>
        <p:spPr>
          <a:xfrm>
            <a:off x="0" y="-1"/>
            <a:ext cx="10972694" cy="129856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2883316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347" y="746027"/>
            <a:ext cx="4410051" cy="1538785"/>
          </a:xfrm>
        </p:spPr>
        <p:txBody>
          <a:bodyPr>
            <a:normAutofit/>
          </a:bodyPr>
          <a:lstStyle/>
          <a:p>
            <a:r>
              <a:rPr lang="en-US" sz="4000" dirty="0">
                <a:latin typeface="Arial Black" panose="020B0A04020102020204" pitchFamily="34" charset="0"/>
              </a:rPr>
              <a:t>CANOAS: </a:t>
            </a:r>
          </a:p>
        </p:txBody>
      </p:sp>
      <p:pic>
        <p:nvPicPr>
          <p:cNvPr id="5" name="Content Placeholder 4"/>
          <p:cNvPicPr>
            <a:picLocks noGrp="1" noChangeAspect="1"/>
          </p:cNvPicPr>
          <p:nvPr>
            <p:ph idx="1"/>
          </p:nvPr>
        </p:nvPicPr>
        <p:blipFill>
          <a:blip r:embed="rId2" cstate="print"/>
          <a:stretch>
            <a:fillRect/>
          </a:stretch>
        </p:blipFill>
        <p:spPr>
          <a:xfrm>
            <a:off x="281963" y="1732279"/>
            <a:ext cx="4930117" cy="3821753"/>
          </a:xfrm>
          <a:prstGeom prst="rect">
            <a:avLst/>
          </a:prstGeom>
          <a:ln>
            <a:noFill/>
          </a:ln>
          <a:effectLst>
            <a:softEdge rad="112500"/>
          </a:effectLst>
        </p:spPr>
      </p:pic>
      <p:sp>
        <p:nvSpPr>
          <p:cNvPr id="4" name="Text Placeholder 3"/>
          <p:cNvSpPr>
            <a:spLocks noGrp="1"/>
          </p:cNvSpPr>
          <p:nvPr>
            <p:ph type="body" sz="half" idx="2"/>
          </p:nvPr>
        </p:nvSpPr>
        <p:spPr>
          <a:xfrm>
            <a:off x="5381039" y="2548720"/>
            <a:ext cx="5215269" cy="2908111"/>
          </a:xfrm>
        </p:spPr>
        <p:txBody>
          <a:bodyPr>
            <a:normAutofit/>
          </a:bodyPr>
          <a:lstStyle/>
          <a:p>
            <a:r>
              <a:rPr lang="es-ES" sz="2800" dirty="0">
                <a:latin typeface="Arial" panose="020B0604020202020204" pitchFamily="34" charset="0"/>
                <a:cs typeface="Arial" panose="020B0604020202020204" pitchFamily="34" charset="0"/>
              </a:rPr>
              <a:t>Embarcaciones a remo de bancada sencilla y corte fino.  Llevan  6 bogas.  Su empleo en la Armada es cada vez más restringido.</a:t>
            </a:r>
          </a:p>
          <a:p>
            <a:endParaRPr lang="en-US" dirty="0"/>
          </a:p>
        </p:txBody>
      </p:sp>
      <p:pic>
        <p:nvPicPr>
          <p:cNvPr id="6" name="Picture 5"/>
          <p:cNvPicPr>
            <a:picLocks noChangeAspect="1"/>
          </p:cNvPicPr>
          <p:nvPr/>
        </p:nvPicPr>
        <p:blipFill>
          <a:blip r:embed="rId3" cstate="print"/>
          <a:stretch>
            <a:fillRect/>
          </a:stretch>
        </p:blipFill>
        <p:spPr>
          <a:xfrm>
            <a:off x="10972694" y="0"/>
            <a:ext cx="1219306" cy="1298561"/>
          </a:xfrm>
          <a:prstGeom prst="rect">
            <a:avLst/>
          </a:prstGeom>
        </p:spPr>
      </p:pic>
      <p:sp>
        <p:nvSpPr>
          <p:cNvPr id="7" name="Rectángulo 6"/>
          <p:cNvSpPr/>
          <p:nvPr/>
        </p:nvSpPr>
        <p:spPr>
          <a:xfrm>
            <a:off x="0" y="-1"/>
            <a:ext cx="10972694" cy="129856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3082913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174</TotalTime>
  <Words>656</Words>
  <Application>Microsoft Office PowerPoint</Application>
  <PresentationFormat>Panorámica</PresentationFormat>
  <Paragraphs>86</Paragraphs>
  <Slides>18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18thCentury</vt:lpstr>
      <vt:lpstr>Arial</vt:lpstr>
      <vt:lpstr>Arial Black</vt:lpstr>
      <vt:lpstr>Century Gothic</vt:lpstr>
      <vt:lpstr>Times New Roman</vt:lpstr>
      <vt:lpstr>Wingdings 3</vt:lpstr>
      <vt:lpstr>Slice</vt:lpstr>
      <vt:lpstr>  embarcaciones menores</vt:lpstr>
      <vt:lpstr>Historia </vt:lpstr>
      <vt:lpstr>Clasificación</vt:lpstr>
      <vt:lpstr>EMBARCACIONES MENORES</vt:lpstr>
      <vt:lpstr>CLASIFICACION DE LAS EMBARCACIONES MENORES</vt:lpstr>
      <vt:lpstr>LANCHA A VELA: </vt:lpstr>
      <vt:lpstr>BOTES DE DOBLE BANCADA: </vt:lpstr>
      <vt:lpstr>LANCHA A MOTOR O MOTORES: </vt:lpstr>
      <vt:lpstr>CANOAS: </vt:lpstr>
      <vt:lpstr>CHALUPAS: </vt:lpstr>
      <vt:lpstr>SERENI: </vt:lpstr>
      <vt:lpstr>CHINCHORRO: </vt:lpstr>
      <vt:lpstr>GUINGUES: </vt:lpstr>
      <vt:lpstr>BOTE SALVAVIDAS: </vt:lpstr>
      <vt:lpstr>PANGA: </vt:lpstr>
      <vt:lpstr>BALLENERA:</vt:lpstr>
      <vt:lpstr>FALUCHOS: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Marítima Internacional de Panamá</dc:title>
  <dc:creator>Jorge Vargas</dc:creator>
  <cp:lastModifiedBy>jorge</cp:lastModifiedBy>
  <cp:revision>22</cp:revision>
  <dcterms:created xsi:type="dcterms:W3CDTF">2015-05-10T14:26:05Z</dcterms:created>
  <dcterms:modified xsi:type="dcterms:W3CDTF">2015-05-27T04:43:28Z</dcterms:modified>
</cp:coreProperties>
</file>