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58" r:id="rId13"/>
    <p:sldId id="269" r:id="rId14"/>
    <p:sldId id="270" r:id="rId15"/>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18F4"/>
    <a:srgbClr val="66FF66"/>
    <a:srgbClr val="2EF237"/>
    <a:srgbClr val="000066"/>
    <a:srgbClr val="FB3131"/>
    <a:srgbClr val="FCD0D0"/>
    <a:srgbClr val="F87474"/>
    <a:srgbClr val="FCAAAA"/>
    <a:srgbClr val="F47F7C"/>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7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A"/>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A"/>
          </a:p>
        </p:txBody>
      </p:sp>
      <p:sp>
        <p:nvSpPr>
          <p:cNvPr id="4" name="3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623122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23319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A"/>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520995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157502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1076302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19765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7" name="6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8" name="7 Marcador de pie de página"/>
          <p:cNvSpPr>
            <a:spLocks noGrp="1"/>
          </p:cNvSpPr>
          <p:nvPr>
            <p:ph type="ftr" sz="quarter" idx="11"/>
          </p:nvPr>
        </p:nvSpPr>
        <p:spPr/>
        <p:txBody>
          <a:bodyPr/>
          <a:lstStyle/>
          <a:p>
            <a:endParaRPr lang="es-PA"/>
          </a:p>
        </p:txBody>
      </p:sp>
      <p:sp>
        <p:nvSpPr>
          <p:cNvPr id="9" name="8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22093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322971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3" name="2 Marcador de pie de página"/>
          <p:cNvSpPr>
            <a:spLocks noGrp="1"/>
          </p:cNvSpPr>
          <p:nvPr>
            <p:ph type="ftr" sz="quarter" idx="11"/>
          </p:nvPr>
        </p:nvSpPr>
        <p:spPr/>
        <p:txBody>
          <a:bodyPr/>
          <a:lstStyle/>
          <a:p>
            <a:endParaRPr lang="es-PA"/>
          </a:p>
        </p:txBody>
      </p:sp>
      <p:sp>
        <p:nvSpPr>
          <p:cNvPr id="4" name="3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2450071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A"/>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89730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A"/>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7BA770B-488F-4612-B3A8-48A83B4AA000}" type="datetimeFigureOut">
              <a:rPr lang="es-PA" smtClean="0"/>
              <a:t>01/07/15</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BEAEC169-074D-4663-B5D9-346F288EACD0}" type="slidenum">
              <a:rPr lang="es-PA" smtClean="0"/>
              <a:t>‹Nº›</a:t>
            </a:fld>
            <a:endParaRPr lang="es-PA"/>
          </a:p>
        </p:txBody>
      </p:sp>
    </p:spTree>
    <p:extLst>
      <p:ext uri="{BB962C8B-B14F-4D97-AF65-F5344CB8AC3E}">
        <p14:creationId xmlns:p14="http://schemas.microsoft.com/office/powerpoint/2010/main" val="832095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A"/>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A770B-488F-4612-B3A8-48A83B4AA000}" type="datetimeFigureOut">
              <a:rPr lang="es-PA" smtClean="0"/>
              <a:t>01/07/15</a:t>
            </a:fld>
            <a:endParaRPr lang="es-PA"/>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EC169-074D-4663-B5D9-346F288EACD0}" type="slidenum">
              <a:rPr lang="es-PA" smtClean="0"/>
              <a:t>‹Nº›</a:t>
            </a:fld>
            <a:endParaRPr lang="es-PA"/>
          </a:p>
        </p:txBody>
      </p:sp>
    </p:spTree>
    <p:extLst>
      <p:ext uri="{BB962C8B-B14F-4D97-AF65-F5344CB8AC3E}">
        <p14:creationId xmlns:p14="http://schemas.microsoft.com/office/powerpoint/2010/main" val="2102139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2 Subtítulo"/>
          <p:cNvSpPr>
            <a:spLocks noGrp="1"/>
          </p:cNvSpPr>
          <p:nvPr>
            <p:ph type="subTitle" idx="1"/>
          </p:nvPr>
        </p:nvSpPr>
        <p:spPr>
          <a:xfrm>
            <a:off x="4251920" y="4221088"/>
            <a:ext cx="6400800" cy="2783160"/>
          </a:xfrm>
        </p:spPr>
        <p:txBody>
          <a:bodyPr>
            <a:normAutofit lnSpcReduction="10000"/>
          </a:bodyPr>
          <a:lstStyle/>
          <a:p>
            <a:r>
              <a:rPr lang="es-PA" dirty="0" smtClean="0">
                <a:solidFill>
                  <a:schemeClr val="bg1"/>
                </a:solidFill>
              </a:rPr>
              <a:t>Astudillo, William </a:t>
            </a:r>
          </a:p>
          <a:p>
            <a:r>
              <a:rPr lang="es-PA" dirty="0" smtClean="0">
                <a:solidFill>
                  <a:schemeClr val="bg1"/>
                </a:solidFill>
              </a:rPr>
              <a:t>Mitre, Johan</a:t>
            </a:r>
          </a:p>
          <a:p>
            <a:r>
              <a:rPr lang="es-PA" dirty="0" smtClean="0">
                <a:solidFill>
                  <a:schemeClr val="bg1"/>
                </a:solidFill>
              </a:rPr>
              <a:t>Reyes, Ander </a:t>
            </a:r>
          </a:p>
          <a:p>
            <a:r>
              <a:rPr lang="es-PA" dirty="0" smtClean="0">
                <a:solidFill>
                  <a:schemeClr val="bg1"/>
                </a:solidFill>
              </a:rPr>
              <a:t>Duran, Ariel</a:t>
            </a:r>
          </a:p>
          <a:p>
            <a:r>
              <a:rPr lang="es-PA" dirty="0" smtClean="0">
                <a:solidFill>
                  <a:schemeClr val="bg1"/>
                </a:solidFill>
              </a:rPr>
              <a:t>González, Kenneth </a:t>
            </a:r>
          </a:p>
          <a:p>
            <a:endParaRPr lang="es-PA" dirty="0"/>
          </a:p>
        </p:txBody>
      </p:sp>
      <p:sp>
        <p:nvSpPr>
          <p:cNvPr id="5" name="4 Proceso"/>
          <p:cNvSpPr/>
          <p:nvPr/>
        </p:nvSpPr>
        <p:spPr>
          <a:xfrm>
            <a:off x="0" y="1772816"/>
            <a:ext cx="4283968" cy="792088"/>
          </a:xfrm>
          <a:prstGeom prst="flowChartProcess">
            <a:avLst/>
          </a:prstGeom>
          <a:gradFill>
            <a:gsLst>
              <a:gs pos="0">
                <a:schemeClr val="bg1"/>
              </a:gs>
              <a:gs pos="39999">
                <a:srgbClr val="FCAAAA"/>
              </a:gs>
              <a:gs pos="70000">
                <a:srgbClr val="FB3131"/>
              </a:gs>
              <a:gs pos="100000">
                <a:srgbClr val="FF000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PA" sz="2800" i="1" dirty="0" smtClean="0">
                <a:solidFill>
                  <a:schemeClr val="bg1"/>
                </a:solidFill>
                <a:latin typeface="Algerian" panose="04020705040A02060702" pitchFamily="82" charset="0"/>
              </a:rPr>
              <a:t>Ciencias náuticas</a:t>
            </a:r>
            <a:endParaRPr lang="es-PA" sz="2800" i="1" dirty="0">
              <a:solidFill>
                <a:schemeClr val="bg1"/>
              </a:solidFill>
              <a:latin typeface="Algerian" panose="04020705040A02060702" pitchFamily="82" charset="0"/>
            </a:endParaRPr>
          </a:p>
        </p:txBody>
      </p:sp>
      <p:sp>
        <p:nvSpPr>
          <p:cNvPr id="6" name="5 Pentágono"/>
          <p:cNvSpPr/>
          <p:nvPr/>
        </p:nvSpPr>
        <p:spPr>
          <a:xfrm>
            <a:off x="2156844" y="30235"/>
            <a:ext cx="5706380" cy="1484784"/>
          </a:xfrm>
          <a:prstGeom prst="homePlate">
            <a:avLst/>
          </a:prstGeom>
          <a:gradFill>
            <a:gsLst>
              <a:gs pos="0">
                <a:srgbClr val="FF0000"/>
              </a:gs>
              <a:gs pos="45000">
                <a:srgbClr val="F87474"/>
              </a:gs>
              <a:gs pos="70000">
                <a:srgbClr val="FCD0D0"/>
              </a:gs>
              <a:gs pos="10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A" sz="3200" dirty="0" smtClean="0">
                <a:latin typeface="Algerian" panose="04020705040A02060702" pitchFamily="82" charset="0"/>
              </a:rPr>
              <a:t>Universidad marítima internacional de panamá</a:t>
            </a:r>
            <a:endParaRPr lang="es-PA" sz="3200" dirty="0">
              <a:latin typeface="Algerian" panose="04020705040A02060702" pitchFamily="82"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373" y="40926"/>
            <a:ext cx="1570315" cy="1578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8 Rectángulo"/>
          <p:cNvSpPr/>
          <p:nvPr/>
        </p:nvSpPr>
        <p:spPr>
          <a:xfrm>
            <a:off x="470556" y="2967335"/>
            <a:ext cx="8202888" cy="923330"/>
          </a:xfrm>
          <a:prstGeom prst="rect">
            <a:avLst/>
          </a:prstGeom>
          <a:noFill/>
        </p:spPr>
        <p:txBody>
          <a:bodyPr wrap="none" lIns="91440" tIns="45720" rIns="91440" bIns="45720">
            <a:spAutoFit/>
          </a:bodyPr>
          <a:lstStyle/>
          <a:p>
            <a:pPr algn="ctr"/>
            <a:r>
              <a:rPr lang="es-PA"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lgerian" panose="04020705040A02060702" pitchFamily="82" charset="0"/>
              </a:rPr>
              <a:t>Gobierno y Propulsión</a:t>
            </a:r>
            <a:endParaRPr lang="es-PA"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148281101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250"/>
                                        <p:tgtEl>
                                          <p:spTgt spid="6"/>
                                        </p:tgtEl>
                                      </p:cBhvr>
                                    </p:animEffect>
                                    <p:anim calcmode="lin" valueType="num">
                                      <p:cBhvr>
                                        <p:cTn id="8" dur="5250" fill="hold"/>
                                        <p:tgtEl>
                                          <p:spTgt spid="6"/>
                                        </p:tgtEl>
                                        <p:attrNameLst>
                                          <p:attrName>ppt_x</p:attrName>
                                        </p:attrNameLst>
                                      </p:cBhvr>
                                      <p:tavLst>
                                        <p:tav tm="0">
                                          <p:val>
                                            <p:strVal val="#ppt_x"/>
                                          </p:val>
                                        </p:tav>
                                        <p:tav tm="100000">
                                          <p:val>
                                            <p:strVal val="#ppt_x"/>
                                          </p:val>
                                        </p:tav>
                                      </p:tavLst>
                                    </p:anim>
                                    <p:anim calcmode="lin" valueType="num">
                                      <p:cBhvr>
                                        <p:cTn id="9" dur="5250" fill="hold"/>
                                        <p:tgtEl>
                                          <p:spTgt spid="6"/>
                                        </p:tgtEl>
                                        <p:attrNameLst>
                                          <p:attrName>ppt_y</p:attrName>
                                        </p:attrNameLst>
                                      </p:cBhvr>
                                      <p:tavLst>
                                        <p:tav tm="0">
                                          <p:val>
                                            <p:strVal val="#ppt_y+.1"/>
                                          </p:val>
                                        </p:tav>
                                        <p:tav tm="100000">
                                          <p:val>
                                            <p:strVal val="#ppt_y"/>
                                          </p:val>
                                        </p:tav>
                                      </p:tavLst>
                                    </p:anim>
                                  </p:childTnLst>
                                </p:cTn>
                              </p:par>
                              <p:par>
                                <p:cTn id="10" presetID="8" presetClass="entr" presetSubtype="16"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diamond(in)">
                                      <p:cBhvr>
                                        <p:cTn id="12" dur="5250"/>
                                        <p:tgtEl>
                                          <p:spTgt spid="1026"/>
                                        </p:tgtEl>
                                      </p:cBhvr>
                                    </p:animEffect>
                                  </p:childTnLst>
                                </p:cTn>
                              </p:par>
                              <p:par>
                                <p:cTn id="13" presetID="26"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par>
                                <p:cTn id="29" presetID="42" presetClass="entr" presetSubtype="0" fill="hold" nodeType="with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fade">
                                      <p:cBhvr>
                                        <p:cTn id="31" dur="3000"/>
                                        <p:tgtEl>
                                          <p:spTgt spid="3">
                                            <p:txEl>
                                              <p:pRg st="0" end="0"/>
                                            </p:txEl>
                                          </p:spTgt>
                                        </p:tgtEl>
                                      </p:cBhvr>
                                    </p:animEffect>
                                    <p:anim calcmode="lin" valueType="num">
                                      <p:cBhvr>
                                        <p:cTn id="32"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3" dur="3000" fill="hold"/>
                                        <p:tgtEl>
                                          <p:spTgt spid="3">
                                            <p:txEl>
                                              <p:pRg st="0" end="0"/>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1" end="1"/>
                                            </p:txEl>
                                          </p:spTgt>
                                        </p:tgtEl>
                                        <p:attrNameLst>
                                          <p:attrName>style.visibility</p:attrName>
                                        </p:attrNameLst>
                                      </p:cBhvr>
                                      <p:to>
                                        <p:strVal val="visible"/>
                                      </p:to>
                                    </p:set>
                                    <p:animEffect transition="in" filter="fade">
                                      <p:cBhvr>
                                        <p:cTn id="36" dur="3000"/>
                                        <p:tgtEl>
                                          <p:spTgt spid="3">
                                            <p:txEl>
                                              <p:pRg st="1" end="1"/>
                                            </p:txEl>
                                          </p:spTgt>
                                        </p:tgtEl>
                                      </p:cBhvr>
                                    </p:animEffect>
                                    <p:anim calcmode="lin" valueType="num">
                                      <p:cBhvr>
                                        <p:cTn id="3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8" dur="3000" fill="hold"/>
                                        <p:tgtEl>
                                          <p:spTgt spid="3">
                                            <p:txEl>
                                              <p:pRg st="1" end="1"/>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3000"/>
                                        <p:tgtEl>
                                          <p:spTgt spid="3">
                                            <p:txEl>
                                              <p:pRg st="2" end="2"/>
                                            </p:txEl>
                                          </p:spTgt>
                                        </p:tgtEl>
                                      </p:cBhvr>
                                    </p:animEffect>
                                    <p:anim calcmode="lin" valueType="num">
                                      <p:cBhvr>
                                        <p:cTn id="4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3000" fill="hold"/>
                                        <p:tgtEl>
                                          <p:spTgt spid="3">
                                            <p:txEl>
                                              <p:pRg st="2" end="2"/>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3000"/>
                                        <p:tgtEl>
                                          <p:spTgt spid="3">
                                            <p:txEl>
                                              <p:pRg st="3" end="3"/>
                                            </p:txEl>
                                          </p:spTgt>
                                        </p:tgtEl>
                                      </p:cBhvr>
                                    </p:animEffect>
                                    <p:anim calcmode="lin" valueType="num">
                                      <p:cBhvr>
                                        <p:cTn id="47"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3000" fill="hold"/>
                                        <p:tgtEl>
                                          <p:spTgt spid="3">
                                            <p:txEl>
                                              <p:pRg st="3" end="3"/>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3000"/>
                                        <p:tgtEl>
                                          <p:spTgt spid="3">
                                            <p:txEl>
                                              <p:pRg st="4" end="4"/>
                                            </p:txEl>
                                          </p:spTgt>
                                        </p:tgtEl>
                                      </p:cBhvr>
                                    </p:animEffect>
                                    <p:anim calcmode="lin" valueType="num">
                                      <p:cBhvr>
                                        <p:cTn id="52"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3" dur="3000" fill="hold"/>
                                        <p:tgtEl>
                                          <p:spTgt spid="3">
                                            <p:txEl>
                                              <p:pRg st="4" end="4"/>
                                            </p:txEl>
                                          </p:spTgt>
                                        </p:tgtEl>
                                        <p:attrNameLst>
                                          <p:attrName>ppt_y</p:attrName>
                                        </p:attrNameLst>
                                      </p:cBhvr>
                                      <p:tavLst>
                                        <p:tav tm="0">
                                          <p:val>
                                            <p:strVal val="#ppt_y+.1"/>
                                          </p:val>
                                        </p:tav>
                                        <p:tav tm="100000">
                                          <p:val>
                                            <p:strVal val="#ppt_y"/>
                                          </p:val>
                                        </p:tav>
                                      </p:tavLst>
                                    </p:anim>
                                  </p:childTnLst>
                                </p:cTn>
                              </p:par>
                              <p:par>
                                <p:cTn id="54" presetID="26" presetClass="entr" presetSubtype="0" fill="hold" nodeType="with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Effect transition="in" filter="wipe(down)">
                                      <p:cBhvr>
                                        <p:cTn id="56" dur="580">
                                          <p:stCondLst>
                                            <p:cond delay="0"/>
                                          </p:stCondLst>
                                        </p:cTn>
                                        <p:tgtEl>
                                          <p:spTgt spid="9">
                                            <p:txEl>
                                              <p:pRg st="0" end="0"/>
                                            </p:txEl>
                                          </p:spTgt>
                                        </p:tgtEl>
                                      </p:cBhvr>
                                    </p:animEffect>
                                    <p:anim calcmode="lin" valueType="num">
                                      <p:cBhvr>
                                        <p:cTn id="57"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62" dur="26">
                                          <p:stCondLst>
                                            <p:cond delay="650"/>
                                          </p:stCondLst>
                                        </p:cTn>
                                        <p:tgtEl>
                                          <p:spTgt spid="9">
                                            <p:txEl>
                                              <p:pRg st="0" end="0"/>
                                            </p:txEl>
                                          </p:spTgt>
                                        </p:tgtEl>
                                      </p:cBhvr>
                                      <p:to x="100000" y="60000"/>
                                    </p:animScale>
                                    <p:animScale>
                                      <p:cBhvr>
                                        <p:cTn id="63" dur="166" decel="50000">
                                          <p:stCondLst>
                                            <p:cond delay="676"/>
                                          </p:stCondLst>
                                        </p:cTn>
                                        <p:tgtEl>
                                          <p:spTgt spid="9">
                                            <p:txEl>
                                              <p:pRg st="0" end="0"/>
                                            </p:txEl>
                                          </p:spTgt>
                                        </p:tgtEl>
                                      </p:cBhvr>
                                      <p:to x="100000" y="100000"/>
                                    </p:animScale>
                                    <p:animScale>
                                      <p:cBhvr>
                                        <p:cTn id="64" dur="26">
                                          <p:stCondLst>
                                            <p:cond delay="1312"/>
                                          </p:stCondLst>
                                        </p:cTn>
                                        <p:tgtEl>
                                          <p:spTgt spid="9">
                                            <p:txEl>
                                              <p:pRg st="0" end="0"/>
                                            </p:txEl>
                                          </p:spTgt>
                                        </p:tgtEl>
                                      </p:cBhvr>
                                      <p:to x="100000" y="80000"/>
                                    </p:animScale>
                                    <p:animScale>
                                      <p:cBhvr>
                                        <p:cTn id="65" dur="166" decel="50000">
                                          <p:stCondLst>
                                            <p:cond delay="1338"/>
                                          </p:stCondLst>
                                        </p:cTn>
                                        <p:tgtEl>
                                          <p:spTgt spid="9">
                                            <p:txEl>
                                              <p:pRg st="0" end="0"/>
                                            </p:txEl>
                                          </p:spTgt>
                                        </p:tgtEl>
                                      </p:cBhvr>
                                      <p:to x="100000" y="100000"/>
                                    </p:animScale>
                                    <p:animScale>
                                      <p:cBhvr>
                                        <p:cTn id="66" dur="26">
                                          <p:stCondLst>
                                            <p:cond delay="1642"/>
                                          </p:stCondLst>
                                        </p:cTn>
                                        <p:tgtEl>
                                          <p:spTgt spid="9">
                                            <p:txEl>
                                              <p:pRg st="0" end="0"/>
                                            </p:txEl>
                                          </p:spTgt>
                                        </p:tgtEl>
                                      </p:cBhvr>
                                      <p:to x="100000" y="90000"/>
                                    </p:animScale>
                                    <p:animScale>
                                      <p:cBhvr>
                                        <p:cTn id="67" dur="166" decel="50000">
                                          <p:stCondLst>
                                            <p:cond delay="1668"/>
                                          </p:stCondLst>
                                        </p:cTn>
                                        <p:tgtEl>
                                          <p:spTgt spid="9">
                                            <p:txEl>
                                              <p:pRg st="0" end="0"/>
                                            </p:txEl>
                                          </p:spTgt>
                                        </p:tgtEl>
                                      </p:cBhvr>
                                      <p:to x="100000" y="100000"/>
                                    </p:animScale>
                                    <p:animScale>
                                      <p:cBhvr>
                                        <p:cTn id="68" dur="26">
                                          <p:stCondLst>
                                            <p:cond delay="1808"/>
                                          </p:stCondLst>
                                        </p:cTn>
                                        <p:tgtEl>
                                          <p:spTgt spid="9">
                                            <p:txEl>
                                              <p:pRg st="0" end="0"/>
                                            </p:txEl>
                                          </p:spTgt>
                                        </p:tgtEl>
                                      </p:cBhvr>
                                      <p:to x="100000" y="95000"/>
                                    </p:animScale>
                                    <p:animScale>
                                      <p:cBhvr>
                                        <p:cTn id="69" dur="166" decel="50000">
                                          <p:stCondLst>
                                            <p:cond delay="1834"/>
                                          </p:stCondLst>
                                        </p:cTn>
                                        <p:tgtEl>
                                          <p:spTgt spid="9">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714488"/>
            <a:ext cx="7500522" cy="4071966"/>
          </a:xfrm>
        </p:spPr>
        <p:txBody>
          <a:bodyPr>
            <a:noAutofit/>
          </a:bodyPr>
          <a:lstStyle/>
          <a:p>
            <a:pPr algn="l"/>
            <a:r>
              <a:rPr lang="es-PA" sz="2000" b="1" cap="none" dirty="0" smtClean="0">
                <a:ln>
                  <a:noFill/>
                </a:ln>
                <a:effectLst/>
                <a:latin typeface="Arial" panose="020B0604020202020204" pitchFamily="34" charset="0"/>
                <a:ea typeface="Verdana" pitchFamily="34" charset="0"/>
                <a:cs typeface="Arial" panose="020B0604020202020204" pitchFamily="34" charset="0"/>
              </a:rPr>
              <a:t>Un buque de turbina a gas orienta la generación de trabajo en un eje mediante el generador de gases y la unidad generadora de potencia, transformando su energía en fuerza motriz, de ahí su tipo de clasificación.</a:t>
            </a:r>
            <a:br>
              <a:rPr lang="es-PA" sz="2000" b="1" cap="none" dirty="0" smtClean="0">
                <a:ln>
                  <a:noFill/>
                </a:ln>
                <a:effectLst/>
                <a:latin typeface="Arial" panose="020B0604020202020204" pitchFamily="34" charset="0"/>
                <a:ea typeface="Verdana" pitchFamily="34" charset="0"/>
                <a:cs typeface="Arial" panose="020B0604020202020204" pitchFamily="34" charset="0"/>
              </a:rPr>
            </a:br>
            <a:r>
              <a:rPr lang="es-PA" sz="2000" b="1" cap="none" dirty="0" smtClean="0">
                <a:ln>
                  <a:noFill/>
                </a:ln>
                <a:effectLst/>
                <a:latin typeface="Arial" panose="020B0604020202020204" pitchFamily="34" charset="0"/>
                <a:ea typeface="Verdana" pitchFamily="34" charset="0"/>
                <a:cs typeface="Arial" panose="020B0604020202020204" pitchFamily="34" charset="0"/>
              </a:rPr>
              <a:t/>
            </a:r>
            <a:br>
              <a:rPr lang="es-PA" sz="2000" b="1" cap="none" dirty="0" smtClean="0">
                <a:ln>
                  <a:noFill/>
                </a:ln>
                <a:effectLst/>
                <a:latin typeface="Arial" panose="020B0604020202020204" pitchFamily="34" charset="0"/>
                <a:ea typeface="Verdana" pitchFamily="34" charset="0"/>
                <a:cs typeface="Arial" panose="020B0604020202020204" pitchFamily="34" charset="0"/>
              </a:rPr>
            </a:br>
            <a:r>
              <a:rPr lang="es-PA" sz="2000" b="1" cap="none" dirty="0" smtClean="0">
                <a:ln>
                  <a:noFill/>
                </a:ln>
                <a:effectLst/>
                <a:latin typeface="Arial" panose="020B0604020202020204" pitchFamily="34" charset="0"/>
                <a:ea typeface="Verdana" pitchFamily="34" charset="0"/>
                <a:cs typeface="Arial" panose="020B0604020202020204" pitchFamily="34" charset="0"/>
              </a:rPr>
              <a:t>Los orígenes de la turbina a gas se remontan a muchos años antes del desarrollo tecnológico del siglo XX, sus limitaciones esenciales provenían de las altas temperaturas de trabajo de los materiales y el correcto equilibrado y articulación del rotor.</a:t>
            </a:r>
            <a:br>
              <a:rPr lang="es-PA" sz="2000" b="1" cap="none" dirty="0" smtClean="0">
                <a:ln>
                  <a:noFill/>
                </a:ln>
                <a:effectLst/>
                <a:latin typeface="Arial" panose="020B0604020202020204" pitchFamily="34" charset="0"/>
                <a:ea typeface="Verdana" pitchFamily="34" charset="0"/>
                <a:cs typeface="Arial" panose="020B0604020202020204" pitchFamily="34" charset="0"/>
              </a:rPr>
            </a:br>
            <a:r>
              <a:rPr lang="es-PA" sz="2000" b="1" cap="none" dirty="0" smtClean="0">
                <a:ln>
                  <a:noFill/>
                </a:ln>
                <a:effectLst/>
                <a:latin typeface="Arial" panose="020B0604020202020204" pitchFamily="34" charset="0"/>
                <a:ea typeface="Verdana" pitchFamily="34" charset="0"/>
                <a:cs typeface="Arial" panose="020B0604020202020204" pitchFamily="34" charset="0"/>
              </a:rPr>
              <a:t/>
            </a:r>
            <a:br>
              <a:rPr lang="es-PA" sz="2000" b="1" cap="none" dirty="0" smtClean="0">
                <a:ln>
                  <a:noFill/>
                </a:ln>
                <a:effectLst/>
                <a:latin typeface="Arial" panose="020B0604020202020204" pitchFamily="34" charset="0"/>
                <a:ea typeface="Verdana" pitchFamily="34" charset="0"/>
                <a:cs typeface="Arial" panose="020B0604020202020204" pitchFamily="34" charset="0"/>
              </a:rPr>
            </a:br>
            <a:r>
              <a:rPr lang="es-PA" sz="2000" b="1" cap="none" dirty="0" smtClean="0">
                <a:ln>
                  <a:noFill/>
                </a:ln>
                <a:effectLst/>
                <a:latin typeface="Arial" panose="020B0604020202020204" pitchFamily="34" charset="0"/>
                <a:ea typeface="Verdana" pitchFamily="34" charset="0"/>
                <a:cs typeface="Arial" panose="020B0604020202020204" pitchFamily="34" charset="0"/>
              </a:rPr>
              <a:t>No son muy utilizados en marina mercante , pero la construcción del Queen Mary II si uso este tipo de propulsión.</a:t>
            </a:r>
            <a:r>
              <a:rPr lang="es-PA" sz="2000" b="1" cap="none" dirty="0" smtClean="0">
                <a:ln>
                  <a:noFill/>
                </a:ln>
                <a:solidFill>
                  <a:srgbClr val="FFFF00"/>
                </a:solidFill>
                <a:effectLst/>
                <a:latin typeface="Arial" panose="020B0604020202020204" pitchFamily="34" charset="0"/>
                <a:ea typeface="Verdana" pitchFamily="34" charset="0"/>
                <a:cs typeface="Arial" panose="020B0604020202020204" pitchFamily="34" charset="0"/>
              </a:rPr>
              <a:t/>
            </a:r>
            <a:br>
              <a:rPr lang="es-PA" sz="2000" b="1" cap="none" dirty="0" smtClean="0">
                <a:ln>
                  <a:noFill/>
                </a:ln>
                <a:solidFill>
                  <a:srgbClr val="FFFF00"/>
                </a:solidFill>
                <a:effectLst/>
                <a:latin typeface="Arial" panose="020B0604020202020204" pitchFamily="34" charset="0"/>
                <a:ea typeface="Verdana" pitchFamily="34" charset="0"/>
                <a:cs typeface="Arial" panose="020B0604020202020204" pitchFamily="34" charset="0"/>
              </a:rPr>
            </a:br>
            <a:endParaRPr lang="es-PA" sz="2000" b="1" dirty="0">
              <a:solidFill>
                <a:srgbClr val="FFFF00"/>
              </a:solidFill>
              <a:effectLst/>
              <a:latin typeface="Arial" panose="020B0604020202020204" pitchFamily="34" charset="0"/>
              <a:ea typeface="Verdana" pitchFamily="34" charset="0"/>
              <a:cs typeface="Arial" panose="020B0604020202020204" pitchFamily="34" charset="0"/>
            </a:endParaRPr>
          </a:p>
        </p:txBody>
      </p:sp>
      <p:sp>
        <p:nvSpPr>
          <p:cNvPr id="3" name="2 Subtítulo"/>
          <p:cNvSpPr>
            <a:spLocks noGrp="1"/>
          </p:cNvSpPr>
          <p:nvPr>
            <p:ph type="subTitle" idx="1"/>
          </p:nvPr>
        </p:nvSpPr>
        <p:spPr>
          <a:xfrm>
            <a:off x="428596" y="571480"/>
            <a:ext cx="7599788" cy="598304"/>
          </a:xfrm>
        </p:spPr>
        <p:txBody>
          <a:bodyPr>
            <a:noAutofit/>
          </a:bodyPr>
          <a:lstStyle/>
          <a:p>
            <a:pPr algn="ctr"/>
            <a:r>
              <a:rPr lang="es-PA" sz="3600" dirty="0">
                <a:solidFill>
                  <a:srgbClr val="FFFF00"/>
                </a:solidFill>
                <a:latin typeface="Arial Black" panose="020B0A04020102020204" pitchFamily="34" charset="0"/>
              </a:rPr>
              <a:t>Propulsión por turbina a gas </a:t>
            </a:r>
          </a:p>
        </p:txBody>
      </p:sp>
    </p:spTree>
    <p:extLst>
      <p:ext uri="{BB962C8B-B14F-4D97-AF65-F5344CB8AC3E}">
        <p14:creationId xmlns:p14="http://schemas.microsoft.com/office/powerpoint/2010/main" val="169159934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style.rotation</p:attrName>
                                        </p:attrNameLst>
                                      </p:cBhvr>
                                      <p:tavLst>
                                        <p:tav tm="0">
                                          <p:val>
                                            <p:fltVal val="720"/>
                                          </p:val>
                                        </p:tav>
                                        <p:tav tm="100000">
                                          <p:val>
                                            <p:fltVal val="0"/>
                                          </p:val>
                                        </p:tav>
                                      </p:tavLst>
                                    </p:anim>
                                    <p:anim calcmode="lin" valueType="num">
                                      <p:cBhvr>
                                        <p:cTn id="9" dur="1500" fill="hold"/>
                                        <p:tgtEl>
                                          <p:spTgt spid="2"/>
                                        </p:tgtEl>
                                        <p:attrNameLst>
                                          <p:attrName>ppt_h</p:attrName>
                                        </p:attrNameLst>
                                      </p:cBhvr>
                                      <p:tavLst>
                                        <p:tav tm="0">
                                          <p:val>
                                            <p:fltVal val="0"/>
                                          </p:val>
                                        </p:tav>
                                        <p:tav tm="100000">
                                          <p:val>
                                            <p:strVal val="#ppt_h"/>
                                          </p:val>
                                        </p:tav>
                                      </p:tavLst>
                                    </p:anim>
                                    <p:anim calcmode="lin" valueType="num">
                                      <p:cBhvr>
                                        <p:cTn id="10" dur="15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1500"/>
                            </p:stCondLst>
                            <p:childTnLst>
                              <p:par>
                                <p:cTn id="12" presetID="6" presetClass="entr" presetSubtype="16"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1628800"/>
            <a:ext cx="7571960" cy="2664296"/>
          </a:xfrm>
        </p:spPr>
        <p:txBody>
          <a:bodyPr>
            <a:normAutofit fontScale="90000"/>
          </a:bodyPr>
          <a:lstStyle/>
          <a:p>
            <a:pPr algn="l"/>
            <a:r>
              <a:rPr lang="es-PA" sz="2400" b="1" cap="none" dirty="0" smtClean="0">
                <a:ln>
                  <a:noFill/>
                </a:ln>
                <a:solidFill>
                  <a:srgbClr val="002060"/>
                </a:solidFill>
                <a:effectLst/>
                <a:latin typeface="Verdana" pitchFamily="34" charset="0"/>
                <a:ea typeface="Verdana" pitchFamily="34" charset="0"/>
                <a:cs typeface="Verdana" pitchFamily="34" charset="0"/>
              </a:rPr>
              <a:t>son aquellos cuya fuerza de propulsión se produce al expeler agua a elevada velocidad por una tobera, también conocidos como “hidrojest” aspiran agua a través de la correspondientes bocas de admisión y luego expulsan a alta presión, con lo cual impulsan la embarcación hacia delante. </a:t>
            </a:r>
            <a:endParaRPr lang="es-PA" sz="2400" b="1" dirty="0">
              <a:solidFill>
                <a:srgbClr val="002060"/>
              </a:solidFill>
              <a:effectLst/>
              <a:latin typeface="Verdana" pitchFamily="34" charset="0"/>
              <a:ea typeface="Verdana" pitchFamily="34" charset="0"/>
              <a:cs typeface="Verdana" pitchFamily="34" charset="0"/>
            </a:endParaRPr>
          </a:p>
        </p:txBody>
      </p:sp>
      <p:sp>
        <p:nvSpPr>
          <p:cNvPr id="3" name="2 Subtítulo"/>
          <p:cNvSpPr>
            <a:spLocks noGrp="1"/>
          </p:cNvSpPr>
          <p:nvPr>
            <p:ph type="subTitle" idx="1"/>
          </p:nvPr>
        </p:nvSpPr>
        <p:spPr>
          <a:xfrm>
            <a:off x="1691680" y="116632"/>
            <a:ext cx="6480048" cy="526866"/>
          </a:xfrm>
        </p:spPr>
        <p:txBody>
          <a:bodyPr>
            <a:noAutofit/>
          </a:bodyPr>
          <a:lstStyle/>
          <a:p>
            <a:pPr algn="ctr"/>
            <a:r>
              <a:rPr lang="es-PA" sz="4400" dirty="0">
                <a:solidFill>
                  <a:schemeClr val="tx1"/>
                </a:solidFill>
              </a:rPr>
              <a:t>Propulsión de chorro de agua </a:t>
            </a:r>
          </a:p>
        </p:txBody>
      </p:sp>
    </p:spTree>
    <p:extLst>
      <p:ext uri="{BB962C8B-B14F-4D97-AF65-F5344CB8AC3E}">
        <p14:creationId xmlns:p14="http://schemas.microsoft.com/office/powerpoint/2010/main" val="13123320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9" presetClass="entr" presetSubtype="1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2750" fill="hold"/>
                                        <p:tgtEl>
                                          <p:spTgt spid="2"/>
                                        </p:tgtEl>
                                        <p:attrNameLst>
                                          <p:attrName>ppt_w</p:attrName>
                                        </p:attrNameLst>
                                      </p:cBhvr>
                                      <p:tavLst>
                                        <p:tav tm="0" fmla="#ppt_w*sin(2.5*pi*$)">
                                          <p:val>
                                            <p:fltVal val="0"/>
                                          </p:val>
                                        </p:tav>
                                        <p:tav tm="100000">
                                          <p:val>
                                            <p:fltVal val="1"/>
                                          </p:val>
                                        </p:tav>
                                      </p:tavLst>
                                    </p:anim>
                                    <p:anim calcmode="lin" valueType="num">
                                      <p:cBhvr>
                                        <p:cTn id="17" dur="275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4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30884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Gobierno de un Buque</a:t>
            </a:r>
            <a:endParaRPr lang="es-PA" dirty="0"/>
          </a:p>
        </p:txBody>
      </p:sp>
      <p:sp>
        <p:nvSpPr>
          <p:cNvPr id="3" name="2 Marcador de contenido"/>
          <p:cNvSpPr>
            <a:spLocks noGrp="1"/>
          </p:cNvSpPr>
          <p:nvPr>
            <p:ph idx="1"/>
          </p:nvPr>
        </p:nvSpPr>
        <p:spPr/>
        <p:txBody>
          <a:bodyPr>
            <a:normAutofit fontScale="92500" lnSpcReduction="20000"/>
          </a:bodyPr>
          <a:lstStyle/>
          <a:p>
            <a:r>
              <a:rPr lang="es-PA" b="1" dirty="0" smtClean="0">
                <a:solidFill>
                  <a:srgbClr val="2818F4"/>
                </a:solidFill>
                <a:latin typeface="Century Gothic" panose="020B0502020202020204" pitchFamily="34" charset="0"/>
              </a:rPr>
              <a:t>Se entiende por sistemas de gobierno de una nave la posición de mantener o variar la dirección de movimiento de una embarcación. El medio mas antiguo de gobierno es el timón, el cual se puede considerar como una plancha vertical, montada en el plano de simetría de la popa y vinculada a esta de manera de poder girar en entorno a un eje vertical, colocándose así oblicuamente al plano diametral</a:t>
            </a:r>
            <a:endParaRPr lang="es-PA" b="1" dirty="0">
              <a:solidFill>
                <a:srgbClr val="2818F4"/>
              </a:solidFill>
              <a:latin typeface="Century Gothic" panose="020B0502020202020204" pitchFamily="34" charset="0"/>
            </a:endParaRPr>
          </a:p>
        </p:txBody>
      </p:sp>
    </p:spTree>
    <p:extLst>
      <p:ext uri="{BB962C8B-B14F-4D97-AF65-F5344CB8AC3E}">
        <p14:creationId xmlns:p14="http://schemas.microsoft.com/office/powerpoint/2010/main" val="191796541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35" presetClass="entr" presetSubtype="0"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500"/>
                                        <p:tgtEl>
                                          <p:spTgt spid="3">
                                            <p:txEl>
                                              <p:pRg st="0" end="0"/>
                                            </p:txEl>
                                          </p:spTgt>
                                        </p:tgtEl>
                                      </p:cBhvr>
                                    </p:animEffect>
                                    <p:anim calcmode="lin" valueType="num">
                                      <p:cBhvr>
                                        <p:cTn id="25" dur="15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26" dur="1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5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A" sz="4800" dirty="0" smtClean="0">
                <a:solidFill>
                  <a:srgbClr val="2818F4"/>
                </a:solidFill>
              </a:rPr>
              <a:t>Servomotores</a:t>
            </a:r>
            <a:endParaRPr lang="es-PA" sz="4800" dirty="0">
              <a:solidFill>
                <a:srgbClr val="2818F4"/>
              </a:solidFill>
            </a:endParaRPr>
          </a:p>
        </p:txBody>
      </p:sp>
      <p:sp>
        <p:nvSpPr>
          <p:cNvPr id="3" name="2 Marcador de contenido"/>
          <p:cNvSpPr>
            <a:spLocks noGrp="1"/>
          </p:cNvSpPr>
          <p:nvPr>
            <p:ph idx="1"/>
          </p:nvPr>
        </p:nvSpPr>
        <p:spPr>
          <a:xfrm>
            <a:off x="457200" y="1268760"/>
            <a:ext cx="8229600" cy="4525963"/>
          </a:xfrm>
        </p:spPr>
        <p:txBody>
          <a:bodyPr>
            <a:normAutofit lnSpcReduction="10000"/>
          </a:bodyPr>
          <a:lstStyle/>
          <a:p>
            <a:r>
              <a:rPr lang="es-PA" dirty="0" smtClean="0"/>
              <a:t>Los servomotores son aparatos de vapor, hidráulicos o eléctricos intercalados entre la rueda del timón y el timón. Sirven para multiplicar el esfuerzo que hace el timonel al mover la rueda del timón y así disminuir la resistencia que opone la pala al chocar contra la corriente del agua al ponerla a la banda. Esta resistencia será tanto mayor cuanto mayor sea la superficie de la pala, la velocidad del buque y el ángulo de metida del timón.</a:t>
            </a:r>
            <a:endParaRPr lang="es-PA" dirty="0"/>
          </a:p>
        </p:txBody>
      </p:sp>
    </p:spTree>
    <p:extLst>
      <p:ext uri="{BB962C8B-B14F-4D97-AF65-F5344CB8AC3E}">
        <p14:creationId xmlns:p14="http://schemas.microsoft.com/office/powerpoint/2010/main" val="3943047749"/>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341" fill="hold">
                                          <p:stCondLst>
                                            <p:cond delay="0"/>
                                          </p:stCondLst>
                                        </p:cTn>
                                        <p:tgtEl>
                                          <p:spTgt spid="2"/>
                                        </p:tgtEl>
                                        <p:attrNameLst>
                                          <p:attrName>style.rotation</p:attrName>
                                        </p:attrNameLst>
                                      </p:cBhvr>
                                      <p:to>
                                        <p:strVal val="-45.0"/>
                                      </p:to>
                                    </p:set>
                                    <p:anim calcmode="lin" valueType="num">
                                      <p:cBhvr>
                                        <p:cTn id="8" dur="341" fill="hold">
                                          <p:stCondLst>
                                            <p:cond delay="341"/>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341"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17" decel="50000" autoRev="1" fill="hold">
                                          <p:stCondLst>
                                            <p:cond delay="341"/>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02" fill="hold">
                                          <p:stCondLst>
                                            <p:cond delay="648"/>
                                          </p:stCondLst>
                                        </p:cTn>
                                        <p:tgtEl>
                                          <p:spTgt spid="2"/>
                                        </p:tgtEl>
                                        <p:attrNameLst>
                                          <p:attrName>ppt_y</p:attrName>
                                        </p:attrNameLst>
                                      </p:cBhvr>
                                      <p:tavLst>
                                        <p:tav tm="0">
                                          <p:val>
                                            <p:strVal val="#ppt_y-(0.354*#ppt_w-0.172*#ppt_h)"/>
                                          </p:val>
                                        </p:tav>
                                        <p:tav tm="100000">
                                          <p:val>
                                            <p:strVal val="#ppt_y"/>
                                          </p:val>
                                        </p:tav>
                                      </p:tavLst>
                                    </p:anim>
                                  </p:childTnLst>
                                </p:cTn>
                              </p:par>
                              <p:par>
                                <p:cTn id="12" presetID="30" presetClass="entr" presetSubtype="0" fill="hold"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800" decel="100000"/>
                                        <p:tgtEl>
                                          <p:spTgt spid="3">
                                            <p:txEl>
                                              <p:pRg st="0" end="0"/>
                                            </p:txEl>
                                          </p:spTgt>
                                        </p:tgtEl>
                                      </p:cBhvr>
                                    </p:animEffect>
                                    <p:anim calcmode="lin" valueType="num">
                                      <p:cBhvr>
                                        <p:cTn id="1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66263" cy="6857999"/>
          </a:xfrm>
          <a:prstGeom prst="rect">
            <a:avLst/>
          </a:prstGeom>
        </p:spPr>
      </p:pic>
    </p:spTree>
    <p:extLst>
      <p:ext uri="{BB962C8B-B14F-4D97-AF65-F5344CB8AC3E}">
        <p14:creationId xmlns:p14="http://schemas.microsoft.com/office/powerpoint/2010/main" val="35491608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ctrTitle"/>
          </p:nvPr>
        </p:nvSpPr>
        <p:spPr>
          <a:xfrm>
            <a:off x="571472" y="1428736"/>
            <a:ext cx="6480048" cy="4357718"/>
          </a:xfrm>
        </p:spPr>
        <p:txBody>
          <a:bodyPr>
            <a:noAutofit/>
          </a:bodyPr>
          <a:lstStyle/>
          <a:p>
            <a:pPr algn="l"/>
            <a:r>
              <a:rPr lang="es-PA" sz="1800" b="0" cap="none" dirty="0" smtClean="0">
                <a:ln>
                  <a:noFill/>
                </a:ln>
                <a:solidFill>
                  <a:schemeClr val="tx1"/>
                </a:solidFill>
                <a:effectLst/>
                <a:latin typeface="Verdana" pitchFamily="34" charset="0"/>
                <a:ea typeface="Verdana" pitchFamily="34" charset="0"/>
                <a:cs typeface="Verdana" pitchFamily="34" charset="0"/>
              </a:rPr>
              <a:t/>
            </a:r>
            <a:br>
              <a:rPr lang="es-PA" sz="1800" b="0" cap="none" dirty="0" smtClean="0">
                <a:ln>
                  <a:noFill/>
                </a:ln>
                <a:solidFill>
                  <a:schemeClr val="tx1"/>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1- Propulsión a remos</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2- Propulsión a vela</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3- Propulsión a vapor</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4- Propulsión a motor</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5- Propulsión eléctrica</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6- propulsión nuclear</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7- Propulsión por turbina a gas</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
            </a:r>
            <a:br>
              <a:rPr lang="es-PA" sz="2400" b="0" cap="none" dirty="0" smtClean="0">
                <a:ln>
                  <a:noFill/>
                </a:ln>
                <a:solidFill>
                  <a:srgbClr val="2818F4"/>
                </a:solidFill>
                <a:effectLst/>
                <a:latin typeface="Verdana" pitchFamily="34" charset="0"/>
                <a:ea typeface="Verdana" pitchFamily="34" charset="0"/>
                <a:cs typeface="Verdana" pitchFamily="34" charset="0"/>
              </a:rPr>
            </a:br>
            <a:r>
              <a:rPr lang="es-PA" sz="2400" b="0" cap="none" dirty="0" smtClean="0">
                <a:ln>
                  <a:noFill/>
                </a:ln>
                <a:solidFill>
                  <a:srgbClr val="2818F4"/>
                </a:solidFill>
                <a:effectLst/>
                <a:latin typeface="Verdana" pitchFamily="34" charset="0"/>
                <a:ea typeface="Verdana" pitchFamily="34" charset="0"/>
                <a:cs typeface="Verdana" pitchFamily="34" charset="0"/>
              </a:rPr>
              <a:t>8- Propulsion por chorro de agua</a:t>
            </a:r>
            <a:endParaRPr lang="es-PA" sz="2400" b="0" cap="none" dirty="0">
              <a:ln>
                <a:noFill/>
              </a:ln>
              <a:solidFill>
                <a:srgbClr val="2818F4"/>
              </a:solidFill>
              <a:effectLst/>
              <a:latin typeface="Verdana" pitchFamily="34" charset="0"/>
              <a:ea typeface="Verdana" pitchFamily="34" charset="0"/>
              <a:cs typeface="Verdana" pitchFamily="34" charset="0"/>
            </a:endParaRPr>
          </a:p>
        </p:txBody>
      </p:sp>
      <p:sp>
        <p:nvSpPr>
          <p:cNvPr id="9" name="8 Subtítulo"/>
          <p:cNvSpPr>
            <a:spLocks noGrp="1"/>
          </p:cNvSpPr>
          <p:nvPr>
            <p:ph type="subTitle" idx="1"/>
          </p:nvPr>
        </p:nvSpPr>
        <p:spPr>
          <a:xfrm>
            <a:off x="1331976" y="188640"/>
            <a:ext cx="6480048" cy="669742"/>
          </a:xfrm>
        </p:spPr>
        <p:txBody>
          <a:bodyPr>
            <a:normAutofit/>
          </a:bodyPr>
          <a:lstStyle/>
          <a:p>
            <a:pPr algn="ctr"/>
            <a:r>
              <a:rPr lang="es-PA"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Verdana" pitchFamily="34" charset="0"/>
                <a:cs typeface="Verdana" pitchFamily="34" charset="0"/>
              </a:rPr>
              <a:t>Tipos de propulsión </a:t>
            </a:r>
          </a:p>
        </p:txBody>
      </p:sp>
    </p:spTree>
    <p:extLst>
      <p:ext uri="{BB962C8B-B14F-4D97-AF65-F5344CB8AC3E}">
        <p14:creationId xmlns:p14="http://schemas.microsoft.com/office/powerpoint/2010/main" val="5004848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1"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980728"/>
            <a:ext cx="8072026" cy="4280010"/>
          </a:xfrm>
        </p:spPr>
        <p:txBody>
          <a:bodyPr>
            <a:normAutofit/>
          </a:bodyPr>
          <a:lstStyle/>
          <a:p>
            <a:pPr algn="l"/>
            <a:r>
              <a:rPr lang="es-PA" sz="1800" b="1" cap="none" dirty="0" smtClean="0">
                <a:ln>
                  <a:noFill/>
                </a:ln>
                <a:solidFill>
                  <a:srgbClr val="FB3131"/>
                </a:solidFill>
                <a:effectLst/>
                <a:latin typeface="Verdana" pitchFamily="34" charset="0"/>
                <a:ea typeface="Verdana" pitchFamily="34" charset="0"/>
                <a:cs typeface="Verdana" pitchFamily="34" charset="0"/>
              </a:rPr>
              <a:t>Como todos sabemos, el remo es un instrumento que sirve para impulsar las embarcaciones haciendo fuerza con él en el agua. Fue el primer invento ideado por el hombre y consta de una caña y un extremo en forma de pala.</a:t>
            </a:r>
            <a:br>
              <a:rPr lang="es-PA" sz="1800" b="1" cap="none" dirty="0" smtClean="0">
                <a:ln>
                  <a:noFill/>
                </a:ln>
                <a:solidFill>
                  <a:srgbClr val="FB3131"/>
                </a:solidFill>
                <a:effectLst/>
                <a:latin typeface="Verdana" pitchFamily="34" charset="0"/>
                <a:ea typeface="Verdana" pitchFamily="34" charset="0"/>
                <a:cs typeface="Verdana" pitchFamily="34" charset="0"/>
              </a:rPr>
            </a:br>
            <a:r>
              <a:rPr lang="es-PA" sz="1800" b="1" cap="none" dirty="0" smtClean="0">
                <a:ln>
                  <a:noFill/>
                </a:ln>
                <a:solidFill>
                  <a:srgbClr val="FB3131"/>
                </a:solidFill>
                <a:effectLst/>
                <a:latin typeface="Verdana" pitchFamily="34" charset="0"/>
                <a:ea typeface="Verdana" pitchFamily="34" charset="0"/>
                <a:cs typeface="Verdana" pitchFamily="34" charset="0"/>
              </a:rPr>
              <a:t/>
            </a:r>
            <a:br>
              <a:rPr lang="es-PA" sz="1800" b="1" cap="none" dirty="0" smtClean="0">
                <a:ln>
                  <a:noFill/>
                </a:ln>
                <a:solidFill>
                  <a:srgbClr val="FB3131"/>
                </a:solidFill>
                <a:effectLst/>
                <a:latin typeface="Verdana" pitchFamily="34" charset="0"/>
                <a:ea typeface="Verdana" pitchFamily="34" charset="0"/>
                <a:cs typeface="Verdana" pitchFamily="34" charset="0"/>
              </a:rPr>
            </a:br>
            <a:r>
              <a:rPr lang="es-PA" sz="1800" b="1" cap="none" dirty="0" smtClean="0">
                <a:ln>
                  <a:noFill/>
                </a:ln>
                <a:solidFill>
                  <a:srgbClr val="FB3131"/>
                </a:solidFill>
                <a:effectLst/>
                <a:latin typeface="Verdana" pitchFamily="34" charset="0"/>
                <a:ea typeface="Verdana" pitchFamily="34" charset="0"/>
                <a:cs typeface="Verdana" pitchFamily="34" charset="0"/>
              </a:rPr>
              <a:t>Tradicionalmente eran fabricados de madera, y aunque ahora parece algo increíble, no hay que olvidar que hubo una época en la que este instrumento era el sistema de propulsión principal de todos los buques. Y es que durante miles de años, los humanos navegaron en barcos de remos y durante siglos, la guerra en el mar se hizo a remo también.</a:t>
            </a:r>
            <a:br>
              <a:rPr lang="es-PA" sz="1800" b="1" cap="none" dirty="0" smtClean="0">
                <a:ln>
                  <a:noFill/>
                </a:ln>
                <a:solidFill>
                  <a:srgbClr val="FB3131"/>
                </a:solidFill>
                <a:effectLst/>
                <a:latin typeface="Verdana" pitchFamily="34" charset="0"/>
                <a:ea typeface="Verdana" pitchFamily="34" charset="0"/>
                <a:cs typeface="Verdana" pitchFamily="34" charset="0"/>
              </a:rPr>
            </a:br>
            <a:endParaRPr lang="es-PA" sz="1800" b="1" cap="none" dirty="0">
              <a:ln>
                <a:noFill/>
              </a:ln>
              <a:solidFill>
                <a:srgbClr val="FB3131"/>
              </a:solidFill>
              <a:effectLst/>
              <a:latin typeface="Verdana" pitchFamily="34" charset="0"/>
              <a:ea typeface="Verdana" pitchFamily="34" charset="0"/>
              <a:cs typeface="Verdana" pitchFamily="34" charset="0"/>
            </a:endParaRPr>
          </a:p>
        </p:txBody>
      </p:sp>
      <p:sp>
        <p:nvSpPr>
          <p:cNvPr id="6" name="5 Subtítulo"/>
          <p:cNvSpPr>
            <a:spLocks noGrp="1"/>
          </p:cNvSpPr>
          <p:nvPr>
            <p:ph type="subTitle" idx="1"/>
          </p:nvPr>
        </p:nvSpPr>
        <p:spPr>
          <a:xfrm>
            <a:off x="827584" y="476672"/>
            <a:ext cx="6480048" cy="725668"/>
          </a:xfrm>
        </p:spPr>
        <p:txBody>
          <a:bodyPr>
            <a:normAutofit/>
          </a:bodyPr>
          <a:lstStyle/>
          <a:p>
            <a:pPr algn="ctr"/>
            <a:r>
              <a:rPr lang="es-PA" sz="3600" b="1" spc="100" dirty="0" smtClean="0">
                <a:ln w="18000">
                  <a:solidFill>
                    <a:schemeClr val="accent1">
                      <a:satMod val="200000"/>
                      <a:tint val="72000"/>
                    </a:schemeClr>
                  </a:solidFill>
                  <a:prstDash val="solid"/>
                </a:ln>
                <a:solidFill>
                  <a:schemeClr val="bg1"/>
                </a:solidFill>
                <a:effectLst>
                  <a:outerShdw blurRad="38100" dist="38100" dir="2700000" algn="tl">
                    <a:srgbClr val="000000">
                      <a:alpha val="43137"/>
                    </a:srgbClr>
                  </a:outerShdw>
                </a:effectLst>
                <a:latin typeface="Arial Black" panose="020B0A04020102020204" pitchFamily="34" charset="0"/>
                <a:ea typeface="Verdana" pitchFamily="34" charset="0"/>
                <a:cs typeface="Verdana" pitchFamily="34" charset="0"/>
              </a:rPr>
              <a:t>Propulsión a remos</a:t>
            </a:r>
            <a:endParaRPr lang="es-PA" sz="3600" b="1"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75248674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500034" y="908720"/>
            <a:ext cx="7572428" cy="3600400"/>
          </a:xfrm>
        </p:spPr>
        <p:txBody>
          <a:bodyPr>
            <a:normAutofit/>
          </a:bodyPr>
          <a:lstStyle/>
          <a:p>
            <a:pPr algn="l"/>
            <a:r>
              <a:rPr lang="es-PA" sz="2000" b="0" cap="none" dirty="0" smtClean="0">
                <a:ln>
                  <a:noFill/>
                </a:ln>
                <a:effectLst/>
                <a:latin typeface="Verdana" pitchFamily="34" charset="0"/>
                <a:ea typeface="Verdana" pitchFamily="34" charset="0"/>
                <a:cs typeface="Verdana" pitchFamily="34" charset="0"/>
              </a:rPr>
              <a:t>Este tipo de propulsión aprovecha los vientos oceánicos para su navegación.</a:t>
            </a:r>
            <a:br>
              <a:rPr lang="es-PA" sz="2000" b="0" cap="none" dirty="0" smtClean="0">
                <a:ln>
                  <a:noFill/>
                </a:ln>
                <a:effectLst/>
                <a:latin typeface="Verdana" pitchFamily="34" charset="0"/>
                <a:ea typeface="Verdana" pitchFamily="34" charset="0"/>
                <a:cs typeface="Verdana" pitchFamily="34" charset="0"/>
              </a:rPr>
            </a:br>
            <a:r>
              <a:rPr lang="es-PA" sz="2000" b="0" cap="none" dirty="0" smtClean="0">
                <a:ln>
                  <a:noFill/>
                </a:ln>
                <a:effectLst/>
                <a:latin typeface="Verdana" pitchFamily="34" charset="0"/>
                <a:ea typeface="Verdana" pitchFamily="34" charset="0"/>
                <a:cs typeface="Verdana" pitchFamily="34" charset="0"/>
              </a:rPr>
              <a:t/>
            </a:r>
            <a:br>
              <a:rPr lang="es-PA" sz="2000" b="0" cap="none" dirty="0" smtClean="0">
                <a:ln>
                  <a:noFill/>
                </a:ln>
                <a:effectLst/>
                <a:latin typeface="Verdana" pitchFamily="34" charset="0"/>
                <a:ea typeface="Verdana" pitchFamily="34" charset="0"/>
                <a:cs typeface="Verdana" pitchFamily="34" charset="0"/>
              </a:rPr>
            </a:br>
            <a:r>
              <a:rPr lang="es-PA" sz="2000" b="0" cap="none" dirty="0" smtClean="0">
                <a:ln>
                  <a:noFill/>
                </a:ln>
                <a:effectLst/>
                <a:latin typeface="Verdana" pitchFamily="34" charset="0"/>
                <a:ea typeface="Verdana" pitchFamily="34" charset="0"/>
                <a:cs typeface="Verdana" pitchFamily="34" charset="0"/>
              </a:rPr>
              <a:t>Para el siglo XVI se presentó el auge de los barcos a vela en continua transformación y entre los siglos XVIII y XIX los barcos a velas eran construidos esbeltos  y ligeros para alcanzar grandes velocidades ; tenían espacio para la carga, pero la superficie de su velamen era enorme.</a:t>
            </a:r>
            <a:br>
              <a:rPr lang="es-PA" sz="2000" b="0" cap="none" dirty="0" smtClean="0">
                <a:ln>
                  <a:noFill/>
                </a:ln>
                <a:effectLst/>
                <a:latin typeface="Verdana" pitchFamily="34" charset="0"/>
                <a:ea typeface="Verdana" pitchFamily="34" charset="0"/>
                <a:cs typeface="Verdana" pitchFamily="34" charset="0"/>
              </a:rPr>
            </a:br>
            <a:endParaRPr lang="es-PA" sz="2000" b="0" cap="none" dirty="0">
              <a:ln>
                <a:noFill/>
              </a:ln>
              <a:effectLst/>
              <a:latin typeface="Verdana" pitchFamily="34" charset="0"/>
              <a:ea typeface="Verdana" pitchFamily="34" charset="0"/>
              <a:cs typeface="Verdana" pitchFamily="34" charset="0"/>
            </a:endParaRPr>
          </a:p>
        </p:txBody>
      </p:sp>
      <p:sp>
        <p:nvSpPr>
          <p:cNvPr id="5" name="4 Subtítulo"/>
          <p:cNvSpPr>
            <a:spLocks noGrp="1"/>
          </p:cNvSpPr>
          <p:nvPr>
            <p:ph type="subTitle" idx="1"/>
          </p:nvPr>
        </p:nvSpPr>
        <p:spPr>
          <a:xfrm>
            <a:off x="1043608" y="332656"/>
            <a:ext cx="6480048" cy="725668"/>
          </a:xfrm>
        </p:spPr>
        <p:txBody>
          <a:bodyPr>
            <a:normAutofit/>
          </a:bodyPr>
          <a:lstStyle/>
          <a:p>
            <a:pPr algn="ctr"/>
            <a:r>
              <a:rPr lang="es-PA" sz="3600" b="1" dirty="0">
                <a:solidFill>
                  <a:schemeClr val="bg1"/>
                </a:solidFill>
                <a:latin typeface="Arial Black" panose="020B0A04020102020204" pitchFamily="34" charset="0"/>
              </a:rPr>
              <a:t>Propulsión a vela</a:t>
            </a:r>
          </a:p>
        </p:txBody>
      </p:sp>
    </p:spTree>
    <p:extLst>
      <p:ext uri="{BB962C8B-B14F-4D97-AF65-F5344CB8AC3E}">
        <p14:creationId xmlns:p14="http://schemas.microsoft.com/office/powerpoint/2010/main" val="2989080412"/>
      </p:ext>
    </p:extLst>
  </p:cSld>
  <p:clrMapOvr>
    <a:masterClrMapping/>
  </p:clrMapOvr>
  <mc:AlternateContent xmlns:mc="http://schemas.openxmlformats.org/markup-compatibility/2006" xmlns:p14="http://schemas.microsoft.com/office/powerpoint/2010/main">
    <mc:Choice Requires="p14">
      <p:transition spd="slow" p14:dur="20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26"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395536" y="1484784"/>
            <a:ext cx="7572428" cy="3384376"/>
          </a:xfrm>
        </p:spPr>
        <p:txBody>
          <a:bodyPr>
            <a:noAutofit/>
          </a:bodyPr>
          <a:lstStyle/>
          <a:p>
            <a:pPr algn="l"/>
            <a:r>
              <a:rPr lang="es-PA" sz="2000" b="1" cap="none" dirty="0" smtClean="0">
                <a:ln>
                  <a:noFill/>
                </a:ln>
                <a:solidFill>
                  <a:srgbClr val="FF0000"/>
                </a:solidFill>
                <a:effectLst/>
                <a:latin typeface="Verdana" pitchFamily="34" charset="0"/>
                <a:ea typeface="Verdana" pitchFamily="34" charset="0"/>
                <a:cs typeface="Verdana" pitchFamily="34" charset="0"/>
              </a:rPr>
              <a:t>Es aquel que se mueve utilizando un propulsor accionado por la fuerza motriz expansiva del agua actuando sobre una turbina.</a:t>
            </a:r>
            <a:br>
              <a:rPr lang="es-PA" sz="2000" b="1" cap="none" dirty="0" smtClean="0">
                <a:ln>
                  <a:noFill/>
                </a:ln>
                <a:solidFill>
                  <a:srgbClr val="FF0000"/>
                </a:solidFill>
                <a:effectLst/>
                <a:latin typeface="Verdana" pitchFamily="34" charset="0"/>
                <a:ea typeface="Verdana" pitchFamily="34" charset="0"/>
                <a:cs typeface="Verdana" pitchFamily="34" charset="0"/>
              </a:rPr>
            </a:br>
            <a:r>
              <a:rPr lang="es-PA" sz="2000" b="1" cap="none" dirty="0" smtClean="0">
                <a:ln>
                  <a:noFill/>
                </a:ln>
                <a:solidFill>
                  <a:srgbClr val="FF0000"/>
                </a:solidFill>
                <a:effectLst/>
                <a:latin typeface="Verdana" pitchFamily="34" charset="0"/>
                <a:ea typeface="Verdana" pitchFamily="34" charset="0"/>
                <a:cs typeface="Verdana" pitchFamily="34" charset="0"/>
              </a:rPr>
              <a:t/>
            </a:r>
            <a:br>
              <a:rPr lang="es-PA" sz="2000" b="1" cap="none" dirty="0" smtClean="0">
                <a:ln>
                  <a:noFill/>
                </a:ln>
                <a:solidFill>
                  <a:srgbClr val="FF0000"/>
                </a:solidFill>
                <a:effectLst/>
                <a:latin typeface="Verdana" pitchFamily="34" charset="0"/>
                <a:ea typeface="Verdana" pitchFamily="34" charset="0"/>
                <a:cs typeface="Verdana" pitchFamily="34" charset="0"/>
              </a:rPr>
            </a:br>
            <a:r>
              <a:rPr lang="es-PA" sz="2000" b="1" cap="none" dirty="0" smtClean="0">
                <a:ln>
                  <a:noFill/>
                </a:ln>
                <a:solidFill>
                  <a:srgbClr val="FF0000"/>
                </a:solidFill>
                <a:effectLst/>
                <a:latin typeface="Verdana" pitchFamily="34" charset="0"/>
                <a:ea typeface="Verdana" pitchFamily="34" charset="0"/>
                <a:cs typeface="Verdana" pitchFamily="34" charset="0"/>
              </a:rPr>
              <a:t>Fue en Estados Unidos, en 1807, Robert Fulton, puso en servicio el Clerment, considerado el primer barco de vapor completo.</a:t>
            </a:r>
            <a:br>
              <a:rPr lang="es-PA" sz="2000" b="1" cap="none" dirty="0" smtClean="0">
                <a:ln>
                  <a:noFill/>
                </a:ln>
                <a:solidFill>
                  <a:srgbClr val="FF0000"/>
                </a:solidFill>
                <a:effectLst/>
                <a:latin typeface="Verdana" pitchFamily="34" charset="0"/>
                <a:ea typeface="Verdana" pitchFamily="34" charset="0"/>
                <a:cs typeface="Verdana" pitchFamily="34" charset="0"/>
              </a:rPr>
            </a:br>
            <a:r>
              <a:rPr lang="es-PA" sz="2000" b="1" cap="none" dirty="0" smtClean="0">
                <a:ln>
                  <a:noFill/>
                </a:ln>
                <a:solidFill>
                  <a:srgbClr val="FF0000"/>
                </a:solidFill>
                <a:effectLst/>
                <a:latin typeface="Verdana" pitchFamily="34" charset="0"/>
                <a:ea typeface="Verdana" pitchFamily="34" charset="0"/>
                <a:cs typeface="Verdana" pitchFamily="34" charset="0"/>
              </a:rPr>
              <a:t/>
            </a:r>
            <a:br>
              <a:rPr lang="es-PA" sz="2000" b="1" cap="none" dirty="0" smtClean="0">
                <a:ln>
                  <a:noFill/>
                </a:ln>
                <a:solidFill>
                  <a:srgbClr val="FF0000"/>
                </a:solidFill>
                <a:effectLst/>
                <a:latin typeface="Verdana" pitchFamily="34" charset="0"/>
                <a:ea typeface="Verdana" pitchFamily="34" charset="0"/>
                <a:cs typeface="Verdana" pitchFamily="34" charset="0"/>
              </a:rPr>
            </a:br>
            <a:r>
              <a:rPr lang="es-PA" sz="2000" b="1" cap="none" dirty="0" smtClean="0">
                <a:ln>
                  <a:noFill/>
                </a:ln>
                <a:solidFill>
                  <a:srgbClr val="FF0000"/>
                </a:solidFill>
                <a:effectLst/>
                <a:latin typeface="Verdana" pitchFamily="34" charset="0"/>
                <a:ea typeface="Verdana" pitchFamily="34" charset="0"/>
                <a:cs typeface="Verdana" pitchFamily="34" charset="0"/>
              </a:rPr>
              <a:t>Los barcos de ruedas y los de hélice tenían un enorme consumo de carbón y la energía  que se desperdiciaba era mucha.</a:t>
            </a:r>
            <a:br>
              <a:rPr lang="es-PA" sz="2000" b="1" cap="none" dirty="0" smtClean="0">
                <a:ln>
                  <a:noFill/>
                </a:ln>
                <a:solidFill>
                  <a:srgbClr val="FF0000"/>
                </a:solidFill>
                <a:effectLst/>
                <a:latin typeface="Verdana" pitchFamily="34" charset="0"/>
                <a:ea typeface="Verdana" pitchFamily="34" charset="0"/>
                <a:cs typeface="Verdana" pitchFamily="34" charset="0"/>
              </a:rPr>
            </a:br>
            <a:endParaRPr lang="es-PA" sz="2000" b="1" dirty="0">
              <a:solidFill>
                <a:srgbClr val="FF0000"/>
              </a:solidFill>
              <a:latin typeface="Verdana" pitchFamily="34" charset="0"/>
              <a:ea typeface="Verdana" pitchFamily="34" charset="0"/>
              <a:cs typeface="Verdana" pitchFamily="34" charset="0"/>
            </a:endParaRPr>
          </a:p>
        </p:txBody>
      </p:sp>
      <p:sp>
        <p:nvSpPr>
          <p:cNvPr id="5" name="4 Subtítulo"/>
          <p:cNvSpPr>
            <a:spLocks noGrp="1"/>
          </p:cNvSpPr>
          <p:nvPr>
            <p:ph type="subTitle" idx="1"/>
          </p:nvPr>
        </p:nvSpPr>
        <p:spPr>
          <a:xfrm>
            <a:off x="971600" y="332656"/>
            <a:ext cx="6480048" cy="725668"/>
          </a:xfrm>
        </p:spPr>
        <p:txBody>
          <a:bodyPr>
            <a:normAutofit/>
          </a:bodyPr>
          <a:lstStyle/>
          <a:p>
            <a:pPr algn="ctr"/>
            <a:r>
              <a:rPr lang="es-PA" dirty="0">
                <a:solidFill>
                  <a:schemeClr val="tx1">
                    <a:lumMod val="65000"/>
                    <a:lumOff val="35000"/>
                  </a:schemeClr>
                </a:solidFill>
                <a:latin typeface="Arial Black" panose="020B0A04020102020204" pitchFamily="34" charset="0"/>
              </a:rPr>
              <a:t>Propulsion a vapor</a:t>
            </a:r>
          </a:p>
        </p:txBody>
      </p:sp>
    </p:spTree>
    <p:extLst>
      <p:ext uri="{BB962C8B-B14F-4D97-AF65-F5344CB8AC3E}">
        <p14:creationId xmlns:p14="http://schemas.microsoft.com/office/powerpoint/2010/main" val="37436042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250"/>
                                        <p:tgtEl>
                                          <p:spTgt spid="5">
                                            <p:txEl>
                                              <p:pRg st="0" end="0"/>
                                            </p:txEl>
                                          </p:spTgt>
                                        </p:tgtEl>
                                      </p:cBhvr>
                                    </p:animEffect>
                                    <p:anim calcmode="lin" valueType="num">
                                      <p:cBhvr>
                                        <p:cTn id="8" dur="1250" fill="hold"/>
                                        <p:tgtEl>
                                          <p:spTgt spid="5">
                                            <p:txEl>
                                              <p:pRg st="0" end="0"/>
                                            </p:txEl>
                                          </p:spTgt>
                                        </p:tgtEl>
                                        <p:attrNameLst>
                                          <p:attrName>style.rotation</p:attrName>
                                        </p:attrNameLst>
                                      </p:cBhvr>
                                      <p:tavLst>
                                        <p:tav tm="0">
                                          <p:val>
                                            <p:fltVal val="720"/>
                                          </p:val>
                                        </p:tav>
                                        <p:tav tm="100000">
                                          <p:val>
                                            <p:fltVal val="0"/>
                                          </p:val>
                                        </p:tav>
                                      </p:tavLst>
                                    </p:anim>
                                    <p:anim calcmode="lin" valueType="num">
                                      <p:cBhvr>
                                        <p:cTn id="9" dur="1250" fill="hold"/>
                                        <p:tgtEl>
                                          <p:spTgt spid="5">
                                            <p:txEl>
                                              <p:pRg st="0" end="0"/>
                                            </p:txEl>
                                          </p:spTgt>
                                        </p:tgtEl>
                                        <p:attrNameLst>
                                          <p:attrName>ppt_h</p:attrName>
                                        </p:attrNameLst>
                                      </p:cBhvr>
                                      <p:tavLst>
                                        <p:tav tm="0">
                                          <p:val>
                                            <p:fltVal val="0"/>
                                          </p:val>
                                        </p:tav>
                                        <p:tav tm="100000">
                                          <p:val>
                                            <p:strVal val="#ppt_h"/>
                                          </p:val>
                                        </p:tav>
                                      </p:tavLst>
                                    </p:anim>
                                    <p:anim calcmode="lin" valueType="num">
                                      <p:cBhvr>
                                        <p:cTn id="10" dur="1250" fill="hold"/>
                                        <p:tgtEl>
                                          <p:spTgt spid="5">
                                            <p:txEl>
                                              <p:pRg st="0" end="0"/>
                                            </p:txEl>
                                          </p:spTgt>
                                        </p:tgtEl>
                                        <p:attrNameLst>
                                          <p:attrName>ppt_w</p:attrName>
                                        </p:attrNameLst>
                                      </p:cBhvr>
                                      <p:tavLst>
                                        <p:tav tm="0">
                                          <p:val>
                                            <p:fltVal val="0"/>
                                          </p:val>
                                        </p:tav>
                                        <p:tav tm="100000">
                                          <p:val>
                                            <p:strVal val="#ppt_w"/>
                                          </p:val>
                                        </p:tav>
                                      </p:tavLst>
                                    </p:anim>
                                  </p:childTnLst>
                                </p:cTn>
                              </p:par>
                            </p:childTnLst>
                          </p:cTn>
                        </p:par>
                        <p:par>
                          <p:cTn id="11" fill="hold">
                            <p:stCondLst>
                              <p:cond delay="1250"/>
                            </p:stCondLst>
                            <p:childTnLst>
                              <p:par>
                                <p:cTn id="12" presetID="53" presetClass="entr" presetSubtype="16"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052736"/>
            <a:ext cx="7643866" cy="4032448"/>
          </a:xfrm>
        </p:spPr>
        <p:txBody>
          <a:bodyPr>
            <a:normAutofit/>
          </a:bodyPr>
          <a:lstStyle/>
          <a:p>
            <a:pPr algn="l"/>
            <a:r>
              <a:rPr lang="es-PA" sz="1800" b="1" cap="none" dirty="0" smtClean="0">
                <a:ln>
                  <a:noFill/>
                </a:ln>
                <a:solidFill>
                  <a:srgbClr val="FF0000"/>
                </a:solidFill>
                <a:effectLst/>
                <a:latin typeface="Verdana" pitchFamily="34" charset="0"/>
                <a:ea typeface="Verdana" pitchFamily="34" charset="0"/>
                <a:cs typeface="Verdana" pitchFamily="34" charset="0"/>
              </a:rPr>
              <a:t>Utiliza motores de combustión para propulsarse.</a:t>
            </a:r>
            <a:br>
              <a:rPr lang="es-PA" sz="1800" b="1" cap="none" dirty="0" smtClean="0">
                <a:ln>
                  <a:noFill/>
                </a:ln>
                <a:solidFill>
                  <a:srgbClr val="FF0000"/>
                </a:solidFill>
                <a:effectLst/>
                <a:latin typeface="Verdana" pitchFamily="34" charset="0"/>
                <a:ea typeface="Verdana" pitchFamily="34" charset="0"/>
                <a:cs typeface="Verdana" pitchFamily="34" charset="0"/>
              </a:rPr>
            </a:br>
            <a:r>
              <a:rPr lang="es-PA" sz="1800" b="1" cap="none" dirty="0" smtClean="0">
                <a:ln>
                  <a:noFill/>
                </a:ln>
                <a:solidFill>
                  <a:srgbClr val="FF0000"/>
                </a:solidFill>
                <a:effectLst/>
                <a:latin typeface="Verdana" pitchFamily="34" charset="0"/>
                <a:ea typeface="Verdana" pitchFamily="34" charset="0"/>
                <a:cs typeface="Verdana" pitchFamily="34" charset="0"/>
              </a:rPr>
              <a:t/>
            </a:r>
            <a:br>
              <a:rPr lang="es-PA" sz="1800" b="1" cap="none" dirty="0" smtClean="0">
                <a:ln>
                  <a:noFill/>
                </a:ln>
                <a:solidFill>
                  <a:srgbClr val="FF0000"/>
                </a:solidFill>
                <a:effectLst/>
                <a:latin typeface="Verdana" pitchFamily="34" charset="0"/>
                <a:ea typeface="Verdana" pitchFamily="34" charset="0"/>
                <a:cs typeface="Verdana" pitchFamily="34" charset="0"/>
              </a:rPr>
            </a:br>
            <a:r>
              <a:rPr lang="es-PA" sz="1800" b="1" cap="none" dirty="0" smtClean="0">
                <a:ln>
                  <a:noFill/>
                </a:ln>
                <a:solidFill>
                  <a:srgbClr val="FF0000"/>
                </a:solidFill>
                <a:effectLst/>
                <a:latin typeface="Verdana" pitchFamily="34" charset="0"/>
                <a:ea typeface="Verdana" pitchFamily="34" charset="0"/>
                <a:cs typeface="Verdana" pitchFamily="34" charset="0"/>
              </a:rPr>
              <a:t>El desarrollo del motor de combustión interna a finales del siglo XIX, y el desarrollo de los motores diesel, posibilitaron el diseño de plantas generadoras de potencia para buques que son mucho más útiles que las plantas de vapor convencionales.</a:t>
            </a:r>
            <a:br>
              <a:rPr lang="es-PA" sz="1800" b="1" cap="none" dirty="0" smtClean="0">
                <a:ln>
                  <a:noFill/>
                </a:ln>
                <a:solidFill>
                  <a:srgbClr val="FF0000"/>
                </a:solidFill>
                <a:effectLst/>
                <a:latin typeface="Verdana" pitchFamily="34" charset="0"/>
                <a:ea typeface="Verdana" pitchFamily="34" charset="0"/>
                <a:cs typeface="Verdana" pitchFamily="34" charset="0"/>
              </a:rPr>
            </a:br>
            <a:r>
              <a:rPr lang="es-PA" sz="1800" b="1" cap="none" dirty="0" smtClean="0">
                <a:ln>
                  <a:noFill/>
                </a:ln>
                <a:solidFill>
                  <a:srgbClr val="FF0000"/>
                </a:solidFill>
                <a:effectLst/>
                <a:latin typeface="Verdana" pitchFamily="34" charset="0"/>
                <a:ea typeface="Verdana" pitchFamily="34" charset="0"/>
                <a:cs typeface="Verdana" pitchFamily="34" charset="0"/>
              </a:rPr>
              <a:t/>
            </a:r>
            <a:br>
              <a:rPr lang="es-PA" sz="1800" b="1" cap="none" dirty="0" smtClean="0">
                <a:ln>
                  <a:noFill/>
                </a:ln>
                <a:solidFill>
                  <a:srgbClr val="FF0000"/>
                </a:solidFill>
                <a:effectLst/>
                <a:latin typeface="Verdana" pitchFamily="34" charset="0"/>
                <a:ea typeface="Verdana" pitchFamily="34" charset="0"/>
                <a:cs typeface="Verdana" pitchFamily="34" charset="0"/>
              </a:rPr>
            </a:br>
            <a:r>
              <a:rPr lang="es-PA" sz="1800" b="1" cap="none" dirty="0" smtClean="0">
                <a:ln>
                  <a:noFill/>
                </a:ln>
                <a:solidFill>
                  <a:srgbClr val="FF0000"/>
                </a:solidFill>
                <a:effectLst/>
                <a:latin typeface="Verdana" pitchFamily="34" charset="0"/>
                <a:ea typeface="Verdana" pitchFamily="34" charset="0"/>
                <a:cs typeface="Verdana" pitchFamily="34" charset="0"/>
              </a:rPr>
              <a:t>Con estas maquinas avanzadas y eficaces, resulto un factor de primer orden en la construcción naval , permitió un menor consumo de combustible y el transporte de mayor volumen de carga </a:t>
            </a:r>
            <a:r>
              <a:rPr lang="es-PA" sz="1800" b="1" cap="none" dirty="0" smtClean="0">
                <a:ln>
                  <a:noFill/>
                </a:ln>
                <a:solidFill>
                  <a:srgbClr val="FFFF00"/>
                </a:solidFill>
                <a:effectLst/>
                <a:latin typeface="Verdana" pitchFamily="34" charset="0"/>
                <a:ea typeface="Verdana" pitchFamily="34" charset="0"/>
                <a:cs typeface="Verdana" pitchFamily="34" charset="0"/>
              </a:rPr>
              <a:t>.</a:t>
            </a:r>
            <a:br>
              <a:rPr lang="es-PA" sz="1800" b="1" cap="none" dirty="0" smtClean="0">
                <a:ln>
                  <a:noFill/>
                </a:ln>
                <a:solidFill>
                  <a:srgbClr val="FFFF00"/>
                </a:solidFill>
                <a:effectLst/>
                <a:latin typeface="Verdana" pitchFamily="34" charset="0"/>
                <a:ea typeface="Verdana" pitchFamily="34" charset="0"/>
                <a:cs typeface="Verdana" pitchFamily="34" charset="0"/>
              </a:rPr>
            </a:br>
            <a:endParaRPr lang="es-PA" sz="1800" b="1" cap="none" dirty="0">
              <a:ln>
                <a:noFill/>
              </a:ln>
              <a:solidFill>
                <a:srgbClr val="FFFF00"/>
              </a:solidFill>
              <a:effectLst/>
              <a:latin typeface="Verdana" pitchFamily="34" charset="0"/>
              <a:ea typeface="Verdana" pitchFamily="34" charset="0"/>
              <a:cs typeface="Verdana" pitchFamily="34" charset="0"/>
            </a:endParaRPr>
          </a:p>
        </p:txBody>
      </p:sp>
      <p:sp>
        <p:nvSpPr>
          <p:cNvPr id="3" name="2 Subtítulo"/>
          <p:cNvSpPr>
            <a:spLocks noGrp="1"/>
          </p:cNvSpPr>
          <p:nvPr>
            <p:ph type="subTitle" idx="1"/>
          </p:nvPr>
        </p:nvSpPr>
        <p:spPr>
          <a:xfrm>
            <a:off x="974756" y="476672"/>
            <a:ext cx="6480048" cy="582792"/>
          </a:xfrm>
        </p:spPr>
        <p:txBody>
          <a:bodyPr>
            <a:normAutofit/>
          </a:bodyPr>
          <a:lstStyle/>
          <a:p>
            <a:pPr algn="ctr"/>
            <a:r>
              <a:rPr lang="es-PA"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Verdana" pitchFamily="34" charset="0"/>
                <a:cs typeface="Verdana" pitchFamily="34" charset="0"/>
              </a:rPr>
              <a:t>Propulsión a motor</a:t>
            </a:r>
            <a:endParaRPr lang="es-PA" sz="2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438290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par>
                          <p:cTn id="12" fill="hold">
                            <p:stCondLst>
                              <p:cond delay="1250"/>
                            </p:stCondLst>
                            <p:childTnLst>
                              <p:par>
                                <p:cTn id="13" presetID="35" presetClass="entr" presetSubtype="0" fill="hold" grpId="1" nodeType="afterEffect">
                                  <p:stCondLst>
                                    <p:cond delay="0"/>
                                  </p:stCondLst>
                                  <p:iterate type="lt">
                                    <p:tmPct val="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1750"/>
                                        <p:tgtEl>
                                          <p:spTgt spid="2"/>
                                        </p:tgtEl>
                                      </p:cBhvr>
                                    </p:animEffect>
                                    <p:anim calcmode="lin" valueType="num">
                                      <p:cBhvr>
                                        <p:cTn id="16" dur="1750" fill="hold"/>
                                        <p:tgtEl>
                                          <p:spTgt spid="2"/>
                                        </p:tgtEl>
                                        <p:attrNameLst>
                                          <p:attrName>style.rotation</p:attrName>
                                        </p:attrNameLst>
                                      </p:cBhvr>
                                      <p:tavLst>
                                        <p:tav tm="0">
                                          <p:val>
                                            <p:fltVal val="720"/>
                                          </p:val>
                                        </p:tav>
                                        <p:tav tm="100000">
                                          <p:val>
                                            <p:fltVal val="0"/>
                                          </p:val>
                                        </p:tav>
                                      </p:tavLst>
                                    </p:anim>
                                    <p:anim calcmode="lin" valueType="num">
                                      <p:cBhvr>
                                        <p:cTn id="17" dur="1750" fill="hold"/>
                                        <p:tgtEl>
                                          <p:spTgt spid="2"/>
                                        </p:tgtEl>
                                        <p:attrNameLst>
                                          <p:attrName>ppt_h</p:attrName>
                                        </p:attrNameLst>
                                      </p:cBhvr>
                                      <p:tavLst>
                                        <p:tav tm="0">
                                          <p:val>
                                            <p:fltVal val="0"/>
                                          </p:val>
                                        </p:tav>
                                        <p:tav tm="100000">
                                          <p:val>
                                            <p:strVal val="#ppt_h"/>
                                          </p:val>
                                        </p:tav>
                                      </p:tavLst>
                                    </p:anim>
                                    <p:anim calcmode="lin" valueType="num">
                                      <p:cBhvr>
                                        <p:cTn id="18" dur="175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1052736"/>
            <a:ext cx="7643866" cy="4143404"/>
          </a:xfrm>
        </p:spPr>
        <p:txBody>
          <a:bodyPr>
            <a:normAutofit/>
          </a:bodyPr>
          <a:lstStyle/>
          <a:p>
            <a:pPr algn="l"/>
            <a:r>
              <a:rPr lang="es-PA" sz="1800" b="1" cap="none" dirty="0" smtClean="0">
                <a:ln>
                  <a:noFill/>
                </a:ln>
                <a:solidFill>
                  <a:srgbClr val="FB3131"/>
                </a:solidFill>
                <a:effectLst/>
                <a:latin typeface="Verdana" pitchFamily="34" charset="0"/>
                <a:ea typeface="Verdana" pitchFamily="34" charset="0"/>
                <a:cs typeface="Verdana" pitchFamily="34" charset="0"/>
              </a:rPr>
              <a:t>Buque de propulsión eléctrica es aquel que emplea generadores eléctricos o de baterías de acumuladores para mover su propulsor.</a:t>
            </a:r>
            <a:br>
              <a:rPr lang="es-PA" sz="1800" b="1" cap="none" dirty="0" smtClean="0">
                <a:ln>
                  <a:noFill/>
                </a:ln>
                <a:solidFill>
                  <a:srgbClr val="FB3131"/>
                </a:solidFill>
                <a:effectLst/>
                <a:latin typeface="Verdana" pitchFamily="34" charset="0"/>
                <a:ea typeface="Verdana" pitchFamily="34" charset="0"/>
                <a:cs typeface="Verdana" pitchFamily="34" charset="0"/>
              </a:rPr>
            </a:br>
            <a:r>
              <a:rPr lang="es-PA" sz="1800" b="1" cap="none" dirty="0" smtClean="0">
                <a:ln>
                  <a:noFill/>
                </a:ln>
                <a:solidFill>
                  <a:srgbClr val="FB3131"/>
                </a:solidFill>
                <a:effectLst/>
                <a:latin typeface="Verdana" pitchFamily="34" charset="0"/>
                <a:ea typeface="Verdana" pitchFamily="34" charset="0"/>
                <a:cs typeface="Verdana" pitchFamily="34" charset="0"/>
              </a:rPr>
              <a:t/>
            </a:r>
            <a:br>
              <a:rPr lang="es-PA" sz="1800" b="1" cap="none" dirty="0" smtClean="0">
                <a:ln>
                  <a:noFill/>
                </a:ln>
                <a:solidFill>
                  <a:srgbClr val="FB3131"/>
                </a:solidFill>
                <a:effectLst/>
                <a:latin typeface="Verdana" pitchFamily="34" charset="0"/>
                <a:ea typeface="Verdana" pitchFamily="34" charset="0"/>
                <a:cs typeface="Verdana" pitchFamily="34" charset="0"/>
              </a:rPr>
            </a:br>
            <a:r>
              <a:rPr lang="es-PA" sz="1800" b="1" cap="none" dirty="0" smtClean="0">
                <a:ln>
                  <a:noFill/>
                </a:ln>
                <a:solidFill>
                  <a:srgbClr val="FB3131"/>
                </a:solidFill>
                <a:effectLst/>
                <a:latin typeface="Verdana" pitchFamily="34" charset="0"/>
                <a:ea typeface="Verdana" pitchFamily="34" charset="0"/>
                <a:cs typeface="Verdana" pitchFamily="34" charset="0"/>
              </a:rPr>
              <a:t>Los sistemas de propulsión eléctrica se caracterizan por su bajo nivel de ruido y vibraciones, seguridad, redundancia, bajo consumo de combustible, poca contaminación y una alta flexibilidad de la instalación.</a:t>
            </a:r>
            <a:br>
              <a:rPr lang="es-PA" sz="1800" b="1" cap="none" dirty="0" smtClean="0">
                <a:ln>
                  <a:noFill/>
                </a:ln>
                <a:solidFill>
                  <a:srgbClr val="FB3131"/>
                </a:solidFill>
                <a:effectLst/>
                <a:latin typeface="Verdana" pitchFamily="34" charset="0"/>
                <a:ea typeface="Verdana" pitchFamily="34" charset="0"/>
                <a:cs typeface="Verdana" pitchFamily="34" charset="0"/>
              </a:rPr>
            </a:br>
            <a:endParaRPr lang="es-PA" sz="1800" b="1" cap="none" dirty="0">
              <a:ln>
                <a:noFill/>
              </a:ln>
              <a:solidFill>
                <a:srgbClr val="FB3131"/>
              </a:solidFill>
              <a:effectLst/>
              <a:latin typeface="Verdana" pitchFamily="34" charset="0"/>
              <a:ea typeface="Verdana" pitchFamily="34" charset="0"/>
              <a:cs typeface="Verdana" pitchFamily="34" charset="0"/>
            </a:endParaRPr>
          </a:p>
        </p:txBody>
      </p:sp>
      <p:sp>
        <p:nvSpPr>
          <p:cNvPr id="3" name="2 Subtítulo"/>
          <p:cNvSpPr>
            <a:spLocks noGrp="1"/>
          </p:cNvSpPr>
          <p:nvPr>
            <p:ph type="subTitle" idx="1"/>
          </p:nvPr>
        </p:nvSpPr>
        <p:spPr>
          <a:xfrm>
            <a:off x="850948" y="476672"/>
            <a:ext cx="6480048" cy="725668"/>
          </a:xfrm>
        </p:spPr>
        <p:txBody>
          <a:bodyPr>
            <a:normAutofit/>
          </a:bodyPr>
          <a:lstStyle/>
          <a:p>
            <a:pPr algn="ctr"/>
            <a:r>
              <a:rPr lang="es-PA" sz="2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Verdana" pitchFamily="34" charset="0"/>
                <a:cs typeface="Verdana" pitchFamily="34" charset="0"/>
              </a:rPr>
              <a:t>Propulsión eléctrica</a:t>
            </a:r>
            <a:endParaRPr lang="es-PA" sz="2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9482776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down)">
                                      <p:cBhvr>
                                        <p:cTn id="24" dur="580">
                                          <p:stCondLst>
                                            <p:cond delay="0"/>
                                          </p:stCondLst>
                                        </p:cTn>
                                        <p:tgtEl>
                                          <p:spTgt spid="2"/>
                                        </p:tgtEl>
                                      </p:cBhvr>
                                    </p:animEffect>
                                    <p:anim calcmode="lin" valueType="num">
                                      <p:cBhvr>
                                        <p:cTn id="2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0" dur="26">
                                          <p:stCondLst>
                                            <p:cond delay="650"/>
                                          </p:stCondLst>
                                        </p:cTn>
                                        <p:tgtEl>
                                          <p:spTgt spid="2"/>
                                        </p:tgtEl>
                                      </p:cBhvr>
                                      <p:to x="100000" y="60000"/>
                                    </p:animScale>
                                    <p:animScale>
                                      <p:cBhvr>
                                        <p:cTn id="31" dur="166" decel="50000">
                                          <p:stCondLst>
                                            <p:cond delay="676"/>
                                          </p:stCondLst>
                                        </p:cTn>
                                        <p:tgtEl>
                                          <p:spTgt spid="2"/>
                                        </p:tgtEl>
                                      </p:cBhvr>
                                      <p:to x="100000" y="100000"/>
                                    </p:animScale>
                                    <p:animScale>
                                      <p:cBhvr>
                                        <p:cTn id="32" dur="26">
                                          <p:stCondLst>
                                            <p:cond delay="1312"/>
                                          </p:stCondLst>
                                        </p:cTn>
                                        <p:tgtEl>
                                          <p:spTgt spid="2"/>
                                        </p:tgtEl>
                                      </p:cBhvr>
                                      <p:to x="100000" y="80000"/>
                                    </p:animScale>
                                    <p:animScale>
                                      <p:cBhvr>
                                        <p:cTn id="33" dur="166" decel="50000">
                                          <p:stCondLst>
                                            <p:cond delay="1338"/>
                                          </p:stCondLst>
                                        </p:cTn>
                                        <p:tgtEl>
                                          <p:spTgt spid="2"/>
                                        </p:tgtEl>
                                      </p:cBhvr>
                                      <p:to x="100000" y="100000"/>
                                    </p:animScale>
                                    <p:animScale>
                                      <p:cBhvr>
                                        <p:cTn id="34" dur="26">
                                          <p:stCondLst>
                                            <p:cond delay="1642"/>
                                          </p:stCondLst>
                                        </p:cTn>
                                        <p:tgtEl>
                                          <p:spTgt spid="2"/>
                                        </p:tgtEl>
                                      </p:cBhvr>
                                      <p:to x="100000" y="90000"/>
                                    </p:animScale>
                                    <p:animScale>
                                      <p:cBhvr>
                                        <p:cTn id="35" dur="166" decel="50000">
                                          <p:stCondLst>
                                            <p:cond delay="1668"/>
                                          </p:stCondLst>
                                        </p:cTn>
                                        <p:tgtEl>
                                          <p:spTgt spid="2"/>
                                        </p:tgtEl>
                                      </p:cBhvr>
                                      <p:to x="100000" y="100000"/>
                                    </p:animScale>
                                    <p:animScale>
                                      <p:cBhvr>
                                        <p:cTn id="36" dur="26">
                                          <p:stCondLst>
                                            <p:cond delay="1808"/>
                                          </p:stCondLst>
                                        </p:cTn>
                                        <p:tgtEl>
                                          <p:spTgt spid="2"/>
                                        </p:tgtEl>
                                      </p:cBhvr>
                                      <p:to x="100000" y="95000"/>
                                    </p:animScale>
                                    <p:animScale>
                                      <p:cBhvr>
                                        <p:cTn id="3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500174"/>
            <a:ext cx="7429552" cy="4357718"/>
          </a:xfrm>
        </p:spPr>
        <p:txBody>
          <a:bodyPr>
            <a:noAutofit/>
          </a:bodyPr>
          <a:lstStyle/>
          <a:p>
            <a:pPr algn="l"/>
            <a:r>
              <a:rPr lang="es-PA" sz="2800" b="0" cap="none" dirty="0" smtClean="0">
                <a:ln>
                  <a:noFill/>
                </a:ln>
                <a:effectLst/>
                <a:latin typeface="Verdana" pitchFamily="34" charset="0"/>
                <a:ea typeface="Verdana" pitchFamily="34" charset="0"/>
                <a:cs typeface="Verdana" pitchFamily="34" charset="0"/>
              </a:rPr>
              <a:t>Emplea un reactor nuclear con fuente de energía.</a:t>
            </a:r>
            <a:br>
              <a:rPr lang="es-PA" sz="2800" b="0" cap="none" dirty="0" smtClean="0">
                <a:ln>
                  <a:noFill/>
                </a:ln>
                <a:effectLst/>
                <a:latin typeface="Verdana" pitchFamily="34" charset="0"/>
                <a:ea typeface="Verdana" pitchFamily="34" charset="0"/>
                <a:cs typeface="Verdana" pitchFamily="34" charset="0"/>
              </a:rPr>
            </a:br>
            <a:r>
              <a:rPr lang="es-PA" sz="2800" b="0" cap="none" dirty="0" smtClean="0">
                <a:ln>
                  <a:noFill/>
                </a:ln>
                <a:effectLst/>
                <a:latin typeface="Verdana" pitchFamily="34" charset="0"/>
                <a:ea typeface="Verdana" pitchFamily="34" charset="0"/>
                <a:cs typeface="Verdana" pitchFamily="34" charset="0"/>
              </a:rPr>
              <a:t/>
            </a:r>
            <a:br>
              <a:rPr lang="es-PA" sz="2800" b="0" cap="none" dirty="0" smtClean="0">
                <a:ln>
                  <a:noFill/>
                </a:ln>
                <a:effectLst/>
                <a:latin typeface="Verdana" pitchFamily="34" charset="0"/>
                <a:ea typeface="Verdana" pitchFamily="34" charset="0"/>
                <a:cs typeface="Verdana" pitchFamily="34" charset="0"/>
              </a:rPr>
            </a:br>
            <a:r>
              <a:rPr lang="es-PA" sz="2800" b="0" cap="none" dirty="0" smtClean="0">
                <a:ln>
                  <a:noFill/>
                </a:ln>
                <a:effectLst/>
                <a:latin typeface="Verdana" pitchFamily="34" charset="0"/>
                <a:ea typeface="Verdana" pitchFamily="34" charset="0"/>
                <a:cs typeface="Verdana" pitchFamily="34" charset="0"/>
              </a:rPr>
              <a:t>Este sistema es más utilizado en submarinos de guerra debido a que el excesivo consumo de oxigeno impide la utilización de motores diesel en los submarinos convencionales , que navegan con propulsion eléctrica, son lentos y de poca autono</a:t>
            </a:r>
            <a:r>
              <a:rPr lang="es-PA" sz="2800" b="0" cap="none" dirty="0" smtClean="0">
                <a:ln>
                  <a:noFill/>
                </a:ln>
                <a:solidFill>
                  <a:schemeClr val="bg1"/>
                </a:solidFill>
                <a:effectLst/>
                <a:latin typeface="Verdana" pitchFamily="34" charset="0"/>
                <a:ea typeface="Verdana" pitchFamily="34" charset="0"/>
                <a:cs typeface="Verdana" pitchFamily="34" charset="0"/>
              </a:rPr>
              <a:t>mía.  </a:t>
            </a:r>
            <a:endParaRPr lang="es-PA" sz="2800" b="0" dirty="0">
              <a:solidFill>
                <a:schemeClr val="bg1"/>
              </a:solidFill>
              <a:effectLst/>
              <a:latin typeface="Verdana" pitchFamily="34" charset="0"/>
              <a:ea typeface="Verdana" pitchFamily="34" charset="0"/>
              <a:cs typeface="Verdana" pitchFamily="34" charset="0"/>
            </a:endParaRPr>
          </a:p>
        </p:txBody>
      </p:sp>
      <p:sp>
        <p:nvSpPr>
          <p:cNvPr id="3" name="2 Subtítulo"/>
          <p:cNvSpPr>
            <a:spLocks noGrp="1"/>
          </p:cNvSpPr>
          <p:nvPr>
            <p:ph type="subTitle" idx="1"/>
          </p:nvPr>
        </p:nvSpPr>
        <p:spPr>
          <a:xfrm>
            <a:off x="642910" y="428604"/>
            <a:ext cx="6480048" cy="669742"/>
          </a:xfrm>
        </p:spPr>
        <p:txBody>
          <a:bodyPr>
            <a:noAutofit/>
          </a:bodyPr>
          <a:lstStyle/>
          <a:p>
            <a:pPr algn="ctr"/>
            <a:r>
              <a:rPr lang="es-PA" sz="5400" dirty="0">
                <a:solidFill>
                  <a:srgbClr val="2818F4"/>
                </a:solidFill>
              </a:rPr>
              <a:t>Propulsión nuclear</a:t>
            </a:r>
          </a:p>
        </p:txBody>
      </p:sp>
    </p:spTree>
    <p:extLst>
      <p:ext uri="{BB962C8B-B14F-4D97-AF65-F5344CB8AC3E}">
        <p14:creationId xmlns:p14="http://schemas.microsoft.com/office/powerpoint/2010/main" val="41362364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5"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37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5" dur="37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6" dur="375" accel="50000" fill="hold">
                                          <p:stCondLst>
                                            <p:cond delay="375"/>
                                          </p:stCondLst>
                                        </p:cTn>
                                        <p:tgtEl>
                                          <p:spTgt spid="2"/>
                                        </p:tgtEl>
                                        <p:attrNameLst>
                                          <p:attrName>ppt_w</p:attrName>
                                        </p:attrNameLst>
                                      </p:cBhvr>
                                      <p:tavLst>
                                        <p:tav tm="0">
                                          <p:val>
                                            <p:strVal val="#ppt_w*.05"/>
                                          </p:val>
                                        </p:tav>
                                        <p:tav tm="100000">
                                          <p:val>
                                            <p:strVal val="#ppt_w"/>
                                          </p:val>
                                        </p:tav>
                                      </p:tavLst>
                                    </p:anim>
                                    <p:anim calcmode="lin" valueType="num">
                                      <p:cBhvr>
                                        <p:cTn id="17" dur="750" fill="hold"/>
                                        <p:tgtEl>
                                          <p:spTgt spid="2"/>
                                        </p:tgtEl>
                                        <p:attrNameLst>
                                          <p:attrName>ppt_h</p:attrName>
                                        </p:attrNameLst>
                                      </p:cBhvr>
                                      <p:tavLst>
                                        <p:tav tm="0">
                                          <p:val>
                                            <p:strVal val="#ppt_h"/>
                                          </p:val>
                                        </p:tav>
                                        <p:tav tm="100000">
                                          <p:val>
                                            <p:strVal val="#ppt_h"/>
                                          </p:val>
                                        </p:tav>
                                      </p:tavLst>
                                    </p:anim>
                                    <p:anim calcmode="lin" valueType="num">
                                      <p:cBhvr>
                                        <p:cTn id="18" dur="37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9" dur="37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0" dur="375" accel="50000" fill="hold">
                                          <p:stCondLst>
                                            <p:cond delay="375"/>
                                          </p:stCondLst>
                                        </p:cTn>
                                        <p:tgtEl>
                                          <p:spTgt spid="2"/>
                                        </p:tgtEl>
                                        <p:attrNameLst>
                                          <p:attrName>ppt_y</p:attrName>
                                        </p:attrNameLst>
                                      </p:cBhvr>
                                      <p:tavLst>
                                        <p:tav tm="0">
                                          <p:val>
                                            <p:strVal val="#ppt_y+.1"/>
                                          </p:val>
                                        </p:tav>
                                        <p:tav tm="100000">
                                          <p:val>
                                            <p:strVal val="#ppt_y"/>
                                          </p:val>
                                        </p:tav>
                                      </p:tavLst>
                                    </p:anim>
                                    <p:animEffect transition="in" filter="fade">
                                      <p:cBhvr>
                                        <p:cTn id="21" dur="75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TotalTime>
  <Words>419</Words>
  <Application>Microsoft Office PowerPoint</Application>
  <PresentationFormat>Presentación en pantalla (4:3)</PresentationFormat>
  <Paragraphs>30</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Algerian</vt:lpstr>
      <vt:lpstr>Arial</vt:lpstr>
      <vt:lpstr>Arial Black</vt:lpstr>
      <vt:lpstr>Calibri</vt:lpstr>
      <vt:lpstr>Century Gothic</vt:lpstr>
      <vt:lpstr>Verdana</vt:lpstr>
      <vt:lpstr>Tema de Office</vt:lpstr>
      <vt:lpstr>Presentación de PowerPoint</vt:lpstr>
      <vt:lpstr>Presentación de PowerPoint</vt:lpstr>
      <vt:lpstr> 1- Propulsión a remos  2- Propulsión a vela  3- Propulsión a vapor  4- Propulsión a motor  5- Propulsión eléctrica  6- propulsión nuclear  7- Propulsión por turbina a gas  8- Propulsion por chorro de agua</vt:lpstr>
      <vt:lpstr>Como todos sabemos, el remo es un instrumento que sirve para impulsar las embarcaciones haciendo fuerza con él en el agua. Fue el primer invento ideado por el hombre y consta de una caña y un extremo en forma de pala.  Tradicionalmente eran fabricados de madera, y aunque ahora parece algo increíble, no hay que olvidar que hubo una época en la que este instrumento era el sistema de propulsión principal de todos los buques. Y es que durante miles de años, los humanos navegaron en barcos de remos y durante siglos, la guerra en el mar se hizo a remo también. </vt:lpstr>
      <vt:lpstr>Este tipo de propulsión aprovecha los vientos oceánicos para su navegación.  Para el siglo XVI se presentó el auge de los barcos a vela en continua transformación y entre los siglos XVIII y XIX los barcos a velas eran construidos esbeltos  y ligeros para alcanzar grandes velocidades ; tenían espacio para la carga, pero la superficie de su velamen era enorme. </vt:lpstr>
      <vt:lpstr>Es aquel que se mueve utilizando un propulsor accionado por la fuerza motriz expansiva del agua actuando sobre una turbina.  Fue en Estados Unidos, en 1807, Robert Fulton, puso en servicio el Clerment, considerado el primer barco de vapor completo.  Los barcos de ruedas y los de hélice tenían un enorme consumo de carbón y la energía  que se desperdiciaba era mucha. </vt:lpstr>
      <vt:lpstr>Utiliza motores de combustión para propulsarse.  El desarrollo del motor de combustión interna a finales del siglo XIX, y el desarrollo de los motores diesel, posibilitaron el diseño de plantas generadoras de potencia para buques que son mucho más útiles que las plantas de vapor convencionales.  Con estas maquinas avanzadas y eficaces, resulto un factor de primer orden en la construcción naval , permitió un menor consumo de combustible y el transporte de mayor volumen de carga . </vt:lpstr>
      <vt:lpstr>Buque de propulsión eléctrica es aquel que emplea generadores eléctricos o de baterías de acumuladores para mover su propulsor.  Los sistemas de propulsión eléctrica se caracterizan por su bajo nivel de ruido y vibraciones, seguridad, redundancia, bajo consumo de combustible, poca contaminación y una alta flexibilidad de la instalación. </vt:lpstr>
      <vt:lpstr>Emplea un reactor nuclear con fuente de energía.  Este sistema es más utilizado en submarinos de guerra debido a que el excesivo consumo de oxigeno impide la utilización de motores diesel en los submarinos convencionales , que navegan con propulsion eléctrica, son lentos y de poca autonomía.  </vt:lpstr>
      <vt:lpstr>Un buque de turbina a gas orienta la generación de trabajo en un eje mediante el generador de gases y la unidad generadora de potencia, transformando su energía en fuerza motriz, de ahí su tipo de clasificación.  Los orígenes de la turbina a gas se remontan a muchos años antes del desarrollo tecnológico del siglo XX, sus limitaciones esenciales provenían de las altas temperaturas de trabajo de los materiales y el correcto equilibrado y articulación del rotor.  No son muy utilizados en marina mercante , pero la construcción del Queen Mary II si uso este tipo de propulsión. </vt:lpstr>
      <vt:lpstr>son aquellos cuya fuerza de propulsión se produce al expeler agua a elevada velocidad por una tobera, también conocidos como “hidrojest” aspiran agua a través de la correspondientes bocas de admisión y luego expulsan a alta presión, con lo cual impulsan la embarcación hacia delante. </vt:lpstr>
      <vt:lpstr>Presentación de PowerPoint</vt:lpstr>
      <vt:lpstr>Gobierno de un Buque</vt:lpstr>
      <vt:lpstr>Servomotores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Maglin</dc:creator>
  <cp:lastModifiedBy>jorge</cp:lastModifiedBy>
  <cp:revision>28</cp:revision>
  <dcterms:created xsi:type="dcterms:W3CDTF">2015-06-02T22:36:20Z</dcterms:created>
  <dcterms:modified xsi:type="dcterms:W3CDTF">2015-07-01T06:15:45Z</dcterms:modified>
</cp:coreProperties>
</file>