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58" r:id="rId5"/>
    <p:sldId id="259" r:id="rId6"/>
    <p:sldId id="272" r:id="rId7"/>
    <p:sldId id="271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74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30" y="4212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230F-5909-405E-A5C9-008DE7AFC407}" type="datetimeFigureOut">
              <a:rPr lang="es-PA" smtClean="0"/>
              <a:t>3/6/15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0C9E-AB6B-46DD-8B61-2224CF03A3E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479773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230F-5909-405E-A5C9-008DE7AFC407}" type="datetimeFigureOut">
              <a:rPr lang="es-PA" smtClean="0"/>
              <a:t>3/6/15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0C9E-AB6B-46DD-8B61-2224CF03A3E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8732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230F-5909-405E-A5C9-008DE7AFC407}" type="datetimeFigureOut">
              <a:rPr lang="es-PA" smtClean="0"/>
              <a:t>3/6/15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0C9E-AB6B-46DD-8B61-2224CF03A3E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761625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230F-5909-405E-A5C9-008DE7AFC407}" type="datetimeFigureOut">
              <a:rPr lang="es-PA" smtClean="0"/>
              <a:t>3/6/15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0C9E-AB6B-46DD-8B61-2224CF03A3E7}" type="slidenum">
              <a:rPr lang="es-PA" smtClean="0"/>
              <a:t>‹Nº›</a:t>
            </a:fld>
            <a:endParaRPr lang="es-PA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580962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230F-5909-405E-A5C9-008DE7AFC407}" type="datetimeFigureOut">
              <a:rPr lang="es-PA" smtClean="0"/>
              <a:t>3/6/15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0C9E-AB6B-46DD-8B61-2224CF03A3E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58004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230F-5909-405E-A5C9-008DE7AFC407}" type="datetimeFigureOut">
              <a:rPr lang="es-PA" smtClean="0"/>
              <a:t>3/6/15</a:t>
            </a:fld>
            <a:endParaRPr lang="es-P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0C9E-AB6B-46DD-8B61-2224CF03A3E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017488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230F-5909-405E-A5C9-008DE7AFC407}" type="datetimeFigureOut">
              <a:rPr lang="es-PA" smtClean="0"/>
              <a:t>3/6/15</a:t>
            </a:fld>
            <a:endParaRPr lang="es-P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0C9E-AB6B-46DD-8B61-2224CF03A3E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6384482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230F-5909-405E-A5C9-008DE7AFC407}" type="datetimeFigureOut">
              <a:rPr lang="es-PA" smtClean="0"/>
              <a:t>3/6/15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0C9E-AB6B-46DD-8B61-2224CF03A3E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96667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230F-5909-405E-A5C9-008DE7AFC407}" type="datetimeFigureOut">
              <a:rPr lang="es-PA" smtClean="0"/>
              <a:t>3/6/15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0C9E-AB6B-46DD-8B61-2224CF03A3E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877716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230F-5909-405E-A5C9-008DE7AFC407}" type="datetimeFigureOut">
              <a:rPr lang="es-PA" smtClean="0"/>
              <a:t>3/6/15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0C9E-AB6B-46DD-8B61-2224CF03A3E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423287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230F-5909-405E-A5C9-008DE7AFC407}" type="datetimeFigureOut">
              <a:rPr lang="es-PA" smtClean="0"/>
              <a:t>3/6/15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0C9E-AB6B-46DD-8B61-2224CF03A3E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383910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230F-5909-405E-A5C9-008DE7AFC407}" type="datetimeFigureOut">
              <a:rPr lang="es-PA" smtClean="0"/>
              <a:t>3/6/15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0C9E-AB6B-46DD-8B61-2224CF03A3E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403142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230F-5909-405E-A5C9-008DE7AFC407}" type="datetimeFigureOut">
              <a:rPr lang="es-PA" smtClean="0"/>
              <a:t>3/6/15</a:t>
            </a:fld>
            <a:endParaRPr lang="es-P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0C9E-AB6B-46DD-8B61-2224CF03A3E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870889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230F-5909-405E-A5C9-008DE7AFC407}" type="datetimeFigureOut">
              <a:rPr lang="es-PA" smtClean="0"/>
              <a:t>3/6/15</a:t>
            </a:fld>
            <a:endParaRPr lang="es-PA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0C9E-AB6B-46DD-8B61-2224CF03A3E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709635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230F-5909-405E-A5C9-008DE7AFC407}" type="datetimeFigureOut">
              <a:rPr lang="es-PA" smtClean="0"/>
              <a:t>3/6/15</a:t>
            </a:fld>
            <a:endParaRPr lang="es-PA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0C9E-AB6B-46DD-8B61-2224CF03A3E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2999913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230F-5909-405E-A5C9-008DE7AFC407}" type="datetimeFigureOut">
              <a:rPr lang="es-PA" smtClean="0"/>
              <a:t>3/6/15</a:t>
            </a:fld>
            <a:endParaRPr lang="es-PA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0C9E-AB6B-46DD-8B61-2224CF03A3E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29295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2F230F-5909-405E-A5C9-008DE7AFC407}" type="datetimeFigureOut">
              <a:rPr lang="es-PA" smtClean="0"/>
              <a:t>3/6/15</a:t>
            </a:fld>
            <a:endParaRPr lang="es-P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990C9E-AB6B-46DD-8B61-2224CF03A3E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4135080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202F230F-5909-405E-A5C9-008DE7AFC407}" type="datetimeFigureOut">
              <a:rPr lang="es-PA" smtClean="0"/>
              <a:t>3/6/15</a:t>
            </a:fld>
            <a:endParaRPr lang="es-P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990C9E-AB6B-46DD-8B61-2224CF03A3E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45926134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13" y="784035"/>
            <a:ext cx="9664468" cy="5925858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54955" y="193183"/>
            <a:ext cx="8825658" cy="2716761"/>
          </a:xfrm>
        </p:spPr>
        <p:txBody>
          <a:bodyPr/>
          <a:lstStyle/>
          <a:p>
            <a:r>
              <a:rPr lang="es-PA" dirty="0">
                <a:latin typeface="Agency FB" panose="020B0503020202020204" pitchFamily="34" charset="0"/>
              </a:rPr>
              <a:t>Nomenclatura y estructura náutica(ingles)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54955" y="4507607"/>
            <a:ext cx="8825658" cy="1584100"/>
          </a:xfrm>
        </p:spPr>
        <p:txBody>
          <a:bodyPr>
            <a:normAutofit fontScale="77500" lnSpcReduction="20000"/>
          </a:bodyPr>
          <a:lstStyle/>
          <a:p>
            <a:r>
              <a:rPr lang="es-PA" dirty="0" smtClean="0">
                <a:latin typeface="+mn-lt"/>
              </a:rPr>
              <a:t>Cummings, corina</a:t>
            </a:r>
          </a:p>
          <a:p>
            <a:r>
              <a:rPr lang="es-PA" dirty="0" smtClean="0">
                <a:latin typeface="+mn-lt"/>
              </a:rPr>
              <a:t>Davis, Alfredo</a:t>
            </a:r>
          </a:p>
          <a:p>
            <a:r>
              <a:rPr lang="es-PA" dirty="0" err="1" smtClean="0">
                <a:latin typeface="+mn-lt"/>
              </a:rPr>
              <a:t>Duffies</a:t>
            </a:r>
            <a:r>
              <a:rPr lang="es-PA" dirty="0" smtClean="0">
                <a:latin typeface="+mn-lt"/>
              </a:rPr>
              <a:t>, Gerardo</a:t>
            </a:r>
          </a:p>
          <a:p>
            <a:r>
              <a:rPr lang="es-PA" dirty="0" smtClean="0">
                <a:latin typeface="+mn-lt"/>
              </a:rPr>
              <a:t>MITCHELL, </a:t>
            </a:r>
            <a:r>
              <a:rPr lang="es-PA" dirty="0" err="1" smtClean="0">
                <a:latin typeface="+mn-lt"/>
              </a:rPr>
              <a:t>rICHARD</a:t>
            </a:r>
            <a:endParaRPr lang="es-PA" dirty="0" smtClean="0">
              <a:latin typeface="+mn-lt"/>
            </a:endParaRPr>
          </a:p>
          <a:p>
            <a:r>
              <a:rPr lang="es-PA" dirty="0" smtClean="0">
                <a:latin typeface="+mn-lt"/>
              </a:rPr>
              <a:t> </a:t>
            </a:r>
            <a:endParaRPr lang="es-PA" dirty="0">
              <a:latin typeface="+mn-lt"/>
            </a:endParaRPr>
          </a:p>
        </p:txBody>
      </p:sp>
      <p:pic>
        <p:nvPicPr>
          <p:cNvPr id="5" name="Imagen 4" descr="Macintosh HD:Users:nizamkhan:Desktop:LOGO-UMIP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90" y="4324297"/>
            <a:ext cx="1942465" cy="195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297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/>
              <a:t>Buque Portacontenedores (</a:t>
            </a:r>
            <a:r>
              <a:rPr lang="es-PA" dirty="0" err="1"/>
              <a:t>Container</a:t>
            </a:r>
            <a:r>
              <a:rPr lang="es-PA" dirty="0"/>
              <a:t> </a:t>
            </a:r>
            <a:r>
              <a:rPr lang="es-PA" dirty="0" err="1"/>
              <a:t>Ship</a:t>
            </a:r>
            <a:r>
              <a:rPr lang="es-PA" dirty="0"/>
              <a:t>)</a:t>
            </a:r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683" y="2052637"/>
            <a:ext cx="6107380" cy="4580535"/>
          </a:xfrm>
        </p:spPr>
      </p:pic>
    </p:spTree>
    <p:extLst>
      <p:ext uri="{BB962C8B-B14F-4D97-AF65-F5344CB8AC3E}">
        <p14:creationId xmlns:p14="http://schemas.microsoft.com/office/powerpoint/2010/main" val="270553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/>
              <a:t>Buques Químicos (</a:t>
            </a:r>
            <a:r>
              <a:rPr lang="es-PA" dirty="0" err="1"/>
              <a:t>Chemical</a:t>
            </a:r>
            <a:r>
              <a:rPr lang="es-PA" dirty="0"/>
              <a:t> </a:t>
            </a:r>
            <a:r>
              <a:rPr lang="es-PA" dirty="0" err="1"/>
              <a:t>Tankers</a:t>
            </a:r>
            <a:r>
              <a:rPr lang="es-PA" dirty="0"/>
              <a:t>)</a:t>
            </a:r>
            <a:br>
              <a:rPr lang="es-PA" dirty="0"/>
            </a:br>
            <a:endParaRPr lang="es-PA" dirty="0"/>
          </a:p>
        </p:txBody>
      </p:sp>
      <p:pic>
        <p:nvPicPr>
          <p:cNvPr id="4" name="Marcador de contenido 3" descr="Monografias.co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291" y="1853248"/>
            <a:ext cx="6652877" cy="36266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3062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/>
              <a:t>Buque Gasero (L.N.G. </a:t>
            </a:r>
            <a:r>
              <a:rPr lang="es-PA" dirty="0" err="1"/>
              <a:t>Carrier</a:t>
            </a:r>
            <a:r>
              <a:rPr lang="es-PA" dirty="0"/>
              <a:t>) </a:t>
            </a:r>
          </a:p>
        </p:txBody>
      </p:sp>
      <p:pic>
        <p:nvPicPr>
          <p:cNvPr id="4" name="Marcador de contenido 3" descr="Monografias.co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7893" y="2161940"/>
            <a:ext cx="6959489" cy="34790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5419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/>
              <a:t>Buque carga a granel (</a:t>
            </a:r>
            <a:r>
              <a:rPr lang="es-PA" dirty="0" err="1"/>
              <a:t>Bulk</a:t>
            </a:r>
            <a:r>
              <a:rPr lang="es-PA" dirty="0"/>
              <a:t> </a:t>
            </a:r>
            <a:r>
              <a:rPr lang="es-PA" dirty="0" err="1"/>
              <a:t>Carrier</a:t>
            </a:r>
            <a:r>
              <a:rPr lang="es-PA" dirty="0"/>
              <a:t>)</a:t>
            </a:r>
            <a:br>
              <a:rPr lang="es-PA" dirty="0"/>
            </a:br>
            <a:endParaRPr lang="es-PA" dirty="0"/>
          </a:p>
        </p:txBody>
      </p:sp>
      <p:pic>
        <p:nvPicPr>
          <p:cNvPr id="4" name="Marcador de contenido 3" descr="http://www.latranqueraweb.com.ar/img/noticias/20070719_1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2593" y="1853249"/>
            <a:ext cx="6426556" cy="40323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32285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Roll O</a:t>
            </a:r>
            <a:r>
              <a:rPr lang="en-US" dirty="0" smtClean="0"/>
              <a:t>n </a:t>
            </a:r>
            <a:r>
              <a:rPr lang="en-US" dirty="0"/>
              <a:t>/ Roll Off Cargo (</a:t>
            </a:r>
            <a:r>
              <a:rPr lang="en-US" dirty="0" err="1"/>
              <a:t>RoRo</a:t>
            </a:r>
            <a:r>
              <a:rPr lang="en-US" dirty="0"/>
              <a:t>)</a:t>
            </a:r>
            <a:r>
              <a:rPr lang="es-PA" dirty="0"/>
              <a:t/>
            </a:r>
            <a:br>
              <a:rPr lang="es-PA" dirty="0"/>
            </a:br>
            <a:endParaRPr lang="es-PA" dirty="0"/>
          </a:p>
        </p:txBody>
      </p:sp>
      <p:pic>
        <p:nvPicPr>
          <p:cNvPr id="4" name="Marcador de contenido 3" descr="http://internationalshippingusa.com/ImagesEditor/roro_shipping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888" y="2564606"/>
            <a:ext cx="6858000" cy="317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7992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/>
              <a:t>Remolcadores (</a:t>
            </a:r>
            <a:r>
              <a:rPr lang="es-PA" dirty="0" err="1"/>
              <a:t>tugboats</a:t>
            </a:r>
            <a:r>
              <a:rPr lang="es-PA" dirty="0"/>
              <a:t>)</a:t>
            </a:r>
            <a:br>
              <a:rPr lang="es-PA" dirty="0"/>
            </a:br>
            <a:endParaRPr lang="es-PA" dirty="0"/>
          </a:p>
        </p:txBody>
      </p:sp>
      <p:pic>
        <p:nvPicPr>
          <p:cNvPr id="4" name="Marcador de contenido 3" descr="Monografias.co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8900" y="2459831"/>
            <a:ext cx="5895975" cy="3381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834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10703" y="2244942"/>
            <a:ext cx="9404723" cy="1400530"/>
          </a:xfrm>
        </p:spPr>
        <p:txBody>
          <a:bodyPr/>
          <a:lstStyle/>
          <a:p>
            <a:pPr algn="ctr"/>
            <a:r>
              <a:rPr lang="en-US" dirty="0" smtClean="0"/>
              <a:t>-Manual </a:t>
            </a:r>
            <a:r>
              <a:rPr lang="en-US" dirty="0"/>
              <a:t>of </a:t>
            </a:r>
            <a:r>
              <a:rPr lang="en-US" dirty="0" err="1"/>
              <a:t>semanship</a:t>
            </a:r>
            <a:r>
              <a:rPr lang="en-US" dirty="0"/>
              <a:t> vol. 1951</a:t>
            </a:r>
            <a:br>
              <a:rPr lang="en-US" dirty="0"/>
            </a:br>
            <a:r>
              <a:rPr lang="en-US" dirty="0" smtClean="0"/>
              <a:t>-The </a:t>
            </a:r>
            <a:r>
              <a:rPr lang="en-US" dirty="0"/>
              <a:t>marine </a:t>
            </a:r>
            <a:r>
              <a:rPr lang="en-US" dirty="0" err="1"/>
              <a:t>encyclopadeic</a:t>
            </a:r>
            <a:r>
              <a:rPr lang="en-US" dirty="0"/>
              <a:t> Dictionary (ingles- </a:t>
            </a:r>
            <a:r>
              <a:rPr lang="en-US" dirty="0" err="1"/>
              <a:t>Español</a:t>
            </a:r>
            <a:r>
              <a:rPr lang="en-US" dirty="0"/>
              <a:t>)</a:t>
            </a:r>
            <a:r>
              <a:rPr lang="en-US"/>
              <a:t/>
            </a:r>
            <a:br>
              <a:rPr lang="en-US"/>
            </a:br>
            <a:r>
              <a:rPr lang="en-US" smtClean="0"/>
              <a:t>-English-Spanish </a:t>
            </a:r>
            <a:r>
              <a:rPr lang="en-US" dirty="0"/>
              <a:t>Glossary-Nautical-Terms </a:t>
            </a:r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220096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763" y="1520381"/>
            <a:ext cx="7380541" cy="46428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 smtClean="0"/>
              <a:t>THE CREW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618338"/>
          </a:xfrm>
        </p:spPr>
        <p:txBody>
          <a:bodyPr/>
          <a:lstStyle/>
          <a:p>
            <a:r>
              <a:rPr lang="es-PA" dirty="0">
                <a:solidFill>
                  <a:schemeClr val="bg1"/>
                </a:solidFill>
              </a:rPr>
              <a:t>MASTER, CAPTAIN CAPITAN </a:t>
            </a:r>
            <a:endParaRPr lang="es-PA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CHIEF </a:t>
            </a:r>
            <a:r>
              <a:rPr lang="en-US" dirty="0">
                <a:solidFill>
                  <a:schemeClr val="bg1"/>
                </a:solidFill>
              </a:rPr>
              <a:t>OFFICER, CHIEF MATE </a:t>
            </a:r>
            <a:r>
              <a:rPr lang="en-US" dirty="0" smtClean="0">
                <a:solidFill>
                  <a:schemeClr val="bg1"/>
                </a:solidFill>
              </a:rPr>
              <a:t>- PRIMER </a:t>
            </a:r>
            <a:r>
              <a:rPr lang="en-US" dirty="0">
                <a:solidFill>
                  <a:schemeClr val="bg1"/>
                </a:solidFill>
              </a:rPr>
              <a:t>OFICIAL, PRIMER PILOTO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CHIEF ENGINEER </a:t>
            </a:r>
            <a:r>
              <a:rPr lang="nl-NL" dirty="0" smtClean="0">
                <a:solidFill>
                  <a:schemeClr val="bg1"/>
                </a:solidFill>
              </a:rPr>
              <a:t>- JEFE </a:t>
            </a:r>
            <a:r>
              <a:rPr lang="nl-NL" dirty="0">
                <a:solidFill>
                  <a:schemeClr val="bg1"/>
                </a:solidFill>
              </a:rPr>
              <a:t>DE MAQUINAS </a:t>
            </a:r>
            <a:endParaRPr lang="nl-NL" dirty="0" smtClean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SECOND ENGINEER </a:t>
            </a:r>
            <a:r>
              <a:rPr lang="nl-NL" dirty="0" smtClean="0">
                <a:solidFill>
                  <a:schemeClr val="bg1"/>
                </a:solidFill>
              </a:rPr>
              <a:t>- SEGUNDO </a:t>
            </a:r>
            <a:r>
              <a:rPr lang="nl-NL" dirty="0">
                <a:solidFill>
                  <a:schemeClr val="bg1"/>
                </a:solidFill>
              </a:rPr>
              <a:t>INGENIERO </a:t>
            </a:r>
            <a:endParaRPr lang="nl-NL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THIRD OFFICER, THIRD MATE </a:t>
            </a:r>
            <a:r>
              <a:rPr lang="en-US" dirty="0" smtClean="0">
                <a:solidFill>
                  <a:schemeClr val="bg1"/>
                </a:solidFill>
              </a:rPr>
              <a:t>- TERCER </a:t>
            </a:r>
            <a:r>
              <a:rPr lang="en-US" dirty="0">
                <a:solidFill>
                  <a:schemeClr val="bg1"/>
                </a:solidFill>
              </a:rPr>
              <a:t>OFICIAL, TERCER PILOTO 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nl-NL" dirty="0">
                <a:solidFill>
                  <a:schemeClr val="bg1"/>
                </a:solidFill>
              </a:rPr>
              <a:t>THIRD ENGINEER </a:t>
            </a:r>
            <a:r>
              <a:rPr lang="nl-NL" dirty="0" smtClean="0">
                <a:solidFill>
                  <a:schemeClr val="bg1"/>
                </a:solidFill>
              </a:rPr>
              <a:t>- TERCER </a:t>
            </a:r>
            <a:r>
              <a:rPr lang="nl-NL" dirty="0">
                <a:solidFill>
                  <a:schemeClr val="bg1"/>
                </a:solidFill>
              </a:rPr>
              <a:t>INGENIERO </a:t>
            </a:r>
            <a:endParaRPr lang="nl-NL" dirty="0" smtClean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BOATSWAIN, BOSUN </a:t>
            </a:r>
            <a:r>
              <a:rPr lang="en-US" dirty="0" smtClean="0">
                <a:solidFill>
                  <a:schemeClr val="bg1"/>
                </a:solidFill>
              </a:rPr>
              <a:t>- CONTRAMAESTRE 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FITTER </a:t>
            </a:r>
            <a:r>
              <a:rPr lang="en-US" dirty="0" smtClean="0">
                <a:solidFill>
                  <a:schemeClr val="bg1"/>
                </a:solidFill>
              </a:rPr>
              <a:t>- REPARADOR</a:t>
            </a:r>
          </a:p>
          <a:p>
            <a:r>
              <a:rPr lang="en-US" dirty="0">
                <a:solidFill>
                  <a:schemeClr val="bg1"/>
                </a:solidFill>
              </a:rPr>
              <a:t>CREW </a:t>
            </a:r>
            <a:r>
              <a:rPr lang="en-US" dirty="0" smtClean="0">
                <a:solidFill>
                  <a:schemeClr val="bg1"/>
                </a:solidFill>
              </a:rPr>
              <a:t>- TRIPULACION </a:t>
            </a: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2477234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A" dirty="0" err="1" smtClean="0"/>
              <a:t>Part</a:t>
            </a:r>
            <a:r>
              <a:rPr lang="es-PA" dirty="0" smtClean="0"/>
              <a:t> of a </a:t>
            </a:r>
            <a:r>
              <a:rPr lang="es-PA" dirty="0" err="1" smtClean="0"/>
              <a:t>ship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592581"/>
          </a:xfrm>
        </p:spPr>
        <p:txBody>
          <a:bodyPr>
            <a:normAutofit fontScale="77500" lnSpcReduction="20000"/>
          </a:bodyPr>
          <a:lstStyle/>
          <a:p>
            <a:endParaRPr lang="es-PA" dirty="0" smtClean="0"/>
          </a:p>
          <a:p>
            <a:r>
              <a:rPr lang="es-PA" dirty="0" smtClean="0"/>
              <a:t>BOW-PROA</a:t>
            </a:r>
          </a:p>
          <a:p>
            <a:r>
              <a:rPr lang="es-PA" dirty="0" smtClean="0"/>
              <a:t>STERN-POPA</a:t>
            </a:r>
          </a:p>
          <a:p>
            <a:r>
              <a:rPr lang="es-PA" dirty="0" smtClean="0"/>
              <a:t>STARBORD-ESTRIBOR</a:t>
            </a:r>
          </a:p>
          <a:p>
            <a:r>
              <a:rPr lang="es-PA" dirty="0" smtClean="0"/>
              <a:t>PORT-BABOR</a:t>
            </a:r>
            <a:endParaRPr lang="es-PA" dirty="0" smtClean="0"/>
          </a:p>
          <a:p>
            <a:r>
              <a:rPr lang="es-PA" dirty="0" smtClean="0"/>
              <a:t>DEADWORKS</a:t>
            </a:r>
            <a:r>
              <a:rPr lang="es-PA" dirty="0"/>
              <a:t>, TOPSIDE </a:t>
            </a:r>
            <a:r>
              <a:rPr lang="es-PA" dirty="0" smtClean="0"/>
              <a:t>- OBRA MUERTA</a:t>
            </a:r>
          </a:p>
          <a:p>
            <a:r>
              <a:rPr lang="es-PA" dirty="0"/>
              <a:t> PORT BOW - AMURA DE BABOR</a:t>
            </a:r>
          </a:p>
          <a:p>
            <a:r>
              <a:rPr lang="es-PA" dirty="0"/>
              <a:t>STARBOARD BOW – AMURA DE </a:t>
            </a:r>
            <a:r>
              <a:rPr lang="es-PA" dirty="0" smtClean="0"/>
              <a:t>ESTIBOR</a:t>
            </a:r>
          </a:p>
          <a:p>
            <a:r>
              <a:rPr lang="es-PA" dirty="0"/>
              <a:t>DEPTH </a:t>
            </a:r>
            <a:r>
              <a:rPr lang="es-PA" dirty="0" smtClean="0"/>
              <a:t>- PUNTAL </a:t>
            </a:r>
          </a:p>
          <a:p>
            <a:r>
              <a:rPr lang="es-PA" dirty="0" smtClean="0"/>
              <a:t>DRAFT – CALADO</a:t>
            </a:r>
          </a:p>
          <a:p>
            <a:r>
              <a:rPr lang="es-PA" dirty="0" smtClean="0"/>
              <a:t>FREEBOARD - FRANCO BORDO</a:t>
            </a:r>
          </a:p>
          <a:p>
            <a:r>
              <a:rPr lang="en-US" dirty="0"/>
              <a:t>HAWSEHOLE </a:t>
            </a:r>
            <a:r>
              <a:rPr lang="en-US" dirty="0" smtClean="0"/>
              <a:t>- ESCOBEN </a:t>
            </a:r>
          </a:p>
          <a:p>
            <a:r>
              <a:rPr lang="en-US" dirty="0" smtClean="0"/>
              <a:t>HULL-CASCO</a:t>
            </a:r>
          </a:p>
          <a:p>
            <a:r>
              <a:rPr lang="en-US" dirty="0"/>
              <a:t>BULBOUS – BULBO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0336" y="2858262"/>
            <a:ext cx="4553712" cy="2701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66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1280160"/>
            <a:ext cx="8946541" cy="5326702"/>
          </a:xfrm>
        </p:spPr>
        <p:txBody>
          <a:bodyPr>
            <a:normAutofit/>
          </a:bodyPr>
          <a:lstStyle/>
          <a:p>
            <a:endParaRPr lang="es-PA" dirty="0" smtClean="0"/>
          </a:p>
          <a:p>
            <a:endParaRPr lang="es-PA" dirty="0" smtClean="0"/>
          </a:p>
          <a:p>
            <a:r>
              <a:rPr lang="es-PA" dirty="0" smtClean="0"/>
              <a:t>RUDDER- TIMON</a:t>
            </a:r>
          </a:p>
          <a:p>
            <a:r>
              <a:rPr lang="es-PA" dirty="0" smtClean="0"/>
              <a:t>FRAME – CUADERNAS</a:t>
            </a:r>
          </a:p>
          <a:p>
            <a:r>
              <a:rPr lang="es-PA" dirty="0" smtClean="0"/>
              <a:t>KEEL- QUILLA</a:t>
            </a:r>
          </a:p>
          <a:p>
            <a:r>
              <a:rPr lang="es-PA" dirty="0" smtClean="0"/>
              <a:t>STEM-RODA</a:t>
            </a:r>
          </a:p>
          <a:p>
            <a:r>
              <a:rPr lang="es-PA" dirty="0" smtClean="0"/>
              <a:t>HACKLE – GRILLETE</a:t>
            </a:r>
          </a:p>
          <a:p>
            <a:r>
              <a:rPr lang="es-PA" dirty="0"/>
              <a:t>SKYLIGHT </a:t>
            </a:r>
            <a:r>
              <a:rPr lang="es-PA" dirty="0" smtClean="0"/>
              <a:t>- LUMBRERA</a:t>
            </a:r>
            <a:r>
              <a:rPr lang="es-PA" dirty="0"/>
              <a:t>, CLARABOYA </a:t>
            </a:r>
            <a:endParaRPr lang="es-PA" dirty="0" smtClean="0"/>
          </a:p>
          <a:p>
            <a:r>
              <a:rPr lang="es-PA" dirty="0" smtClean="0"/>
              <a:t>STERN FRAME – CODASTE</a:t>
            </a:r>
          </a:p>
          <a:p>
            <a:r>
              <a:rPr lang="es-PA" dirty="0" smtClean="0"/>
              <a:t>CHINE – PANTOQUE</a:t>
            </a:r>
          </a:p>
          <a:p>
            <a:r>
              <a:rPr lang="es-PA" dirty="0" smtClean="0"/>
              <a:t>FORE FOOT – PIE DE RODA</a:t>
            </a:r>
          </a:p>
          <a:p>
            <a:endParaRPr lang="es-PA" dirty="0" smtClean="0"/>
          </a:p>
          <a:p>
            <a:pPr marL="0" indent="0">
              <a:buNone/>
            </a:pPr>
            <a:endParaRPr lang="es-PA" dirty="0" smtClean="0"/>
          </a:p>
          <a:p>
            <a:endParaRPr lang="es-P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1888" y="2212848"/>
            <a:ext cx="5340096" cy="34015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2174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03312" y="2052918"/>
            <a:ext cx="8946541" cy="4579702"/>
          </a:xfrm>
        </p:spPr>
        <p:txBody>
          <a:bodyPr>
            <a:normAutofit lnSpcReduction="10000"/>
          </a:bodyPr>
          <a:lstStyle/>
          <a:p>
            <a:r>
              <a:rPr lang="es-PA" dirty="0" smtClean="0"/>
              <a:t>BRIGE- PUENTE</a:t>
            </a:r>
          </a:p>
          <a:p>
            <a:r>
              <a:rPr lang="es-PA" dirty="0" smtClean="0"/>
              <a:t>EGINE ROOM-SALA DE MAQUINA</a:t>
            </a:r>
          </a:p>
          <a:p>
            <a:r>
              <a:rPr lang="es-PA" dirty="0" smtClean="0"/>
              <a:t>DECK-CUBIERTA</a:t>
            </a:r>
          </a:p>
          <a:p>
            <a:r>
              <a:rPr lang="es-PA" dirty="0" smtClean="0"/>
              <a:t>BEAM – MANGA</a:t>
            </a:r>
          </a:p>
          <a:p>
            <a:r>
              <a:rPr lang="es-PA" dirty="0" smtClean="0"/>
              <a:t>CENTERLINE – LINEA DE CRUJÍA</a:t>
            </a:r>
          </a:p>
          <a:p>
            <a:r>
              <a:rPr lang="es-PA" dirty="0" smtClean="0"/>
              <a:t>LENGTH- ESLORA</a:t>
            </a:r>
          </a:p>
          <a:p>
            <a:r>
              <a:rPr lang="es-PA" dirty="0" smtClean="0"/>
              <a:t>LENGTH OVERALL- ESLORA TOTAL</a:t>
            </a:r>
          </a:p>
          <a:p>
            <a:r>
              <a:rPr lang="es-PA" dirty="0" smtClean="0"/>
              <a:t>HOLD- BODEGA</a:t>
            </a:r>
          </a:p>
          <a:p>
            <a:r>
              <a:rPr lang="es-PA" dirty="0" smtClean="0"/>
              <a:t>LOKER- PAÑOL</a:t>
            </a:r>
          </a:p>
          <a:p>
            <a:r>
              <a:rPr lang="es-PA" dirty="0" smtClean="0"/>
              <a:t>MESROOM- COMEDOR</a:t>
            </a:r>
          </a:p>
          <a:p>
            <a:r>
              <a:rPr lang="es-PA" dirty="0" smtClean="0"/>
              <a:t>GALLEY-COCINA</a:t>
            </a:r>
          </a:p>
          <a:p>
            <a:endParaRPr lang="es-PA" dirty="0"/>
          </a:p>
          <a:p>
            <a:pPr marL="0" indent="0">
              <a:buNone/>
            </a:pPr>
            <a:endParaRPr lang="es-PA" dirty="0" smtClean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161" y="1828418"/>
            <a:ext cx="4336351" cy="2231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270" y="4160808"/>
            <a:ext cx="3744131" cy="2505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8914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3675" y="4382387"/>
            <a:ext cx="4762500" cy="2352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6175" y="1547812"/>
            <a:ext cx="3425825" cy="3760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PA" dirty="0" smtClean="0"/>
              <a:t>ANCHOR-ANCLA</a:t>
            </a:r>
          </a:p>
          <a:p>
            <a:r>
              <a:rPr lang="es-PA" dirty="0" smtClean="0"/>
              <a:t>CRANE-GRUA</a:t>
            </a:r>
          </a:p>
          <a:p>
            <a:r>
              <a:rPr lang="es-PA" dirty="0"/>
              <a:t>BUOY-BOYA</a:t>
            </a:r>
          </a:p>
          <a:p>
            <a:r>
              <a:rPr lang="es-PA" dirty="0"/>
              <a:t>CABIN- CAMAROTE</a:t>
            </a:r>
          </a:p>
          <a:p>
            <a:r>
              <a:rPr lang="es-PA" dirty="0" smtClean="0"/>
              <a:t>PIER-MUELLE</a:t>
            </a:r>
          </a:p>
          <a:p>
            <a:r>
              <a:rPr lang="es-PA" dirty="0" smtClean="0"/>
              <a:t>TACKLE-APAREJOS</a:t>
            </a:r>
          </a:p>
          <a:p>
            <a:r>
              <a:rPr lang="es-PA" dirty="0" smtClean="0"/>
              <a:t>CHAIN-CADENA</a:t>
            </a:r>
          </a:p>
          <a:p>
            <a:endParaRPr lang="es-PA" dirty="0" smtClean="0"/>
          </a:p>
          <a:p>
            <a:endParaRPr lang="es-PA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5266" y="186119"/>
            <a:ext cx="3657917" cy="4001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9812" y="5262944"/>
            <a:ext cx="2028825" cy="1595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36876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 err="1"/>
              <a:t>basic</a:t>
            </a:r>
            <a:r>
              <a:rPr lang="es-PA" dirty="0"/>
              <a:t> </a:t>
            </a:r>
            <a:r>
              <a:rPr lang="es-PA" dirty="0" err="1"/>
              <a:t>nomenclature</a:t>
            </a: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48448" y="1627632"/>
            <a:ext cx="8946541" cy="4602479"/>
          </a:xfrm>
        </p:spPr>
        <p:txBody>
          <a:bodyPr>
            <a:normAutofit fontScale="85000" lnSpcReduction="20000"/>
          </a:bodyPr>
          <a:lstStyle/>
          <a:p>
            <a:r>
              <a:rPr lang="es-PA" dirty="0"/>
              <a:t>SAFETY </a:t>
            </a:r>
            <a:r>
              <a:rPr lang="es-PA" dirty="0" smtClean="0"/>
              <a:t>-SEGURIDAD</a:t>
            </a:r>
            <a:endParaRPr lang="es-PA" dirty="0"/>
          </a:p>
          <a:p>
            <a:r>
              <a:rPr lang="es-PA" dirty="0"/>
              <a:t>DANGER </a:t>
            </a:r>
            <a:r>
              <a:rPr lang="es-PA" dirty="0" smtClean="0"/>
              <a:t>-PELIGRO</a:t>
            </a:r>
            <a:r>
              <a:rPr lang="es-PA" dirty="0"/>
              <a:t>, RIESGO</a:t>
            </a:r>
          </a:p>
          <a:p>
            <a:r>
              <a:rPr lang="es-PA" dirty="0" smtClean="0"/>
              <a:t>CAUTION- </a:t>
            </a:r>
            <a:r>
              <a:rPr lang="es-PA" dirty="0"/>
              <a:t>CAUTELA, CUIDADO</a:t>
            </a:r>
          </a:p>
          <a:p>
            <a:r>
              <a:rPr lang="es-PA" dirty="0"/>
              <a:t>NO SMOKING </a:t>
            </a:r>
            <a:r>
              <a:rPr lang="es-PA" dirty="0" smtClean="0"/>
              <a:t>-NO </a:t>
            </a:r>
            <a:r>
              <a:rPr lang="es-PA" dirty="0"/>
              <a:t>FUMAR</a:t>
            </a:r>
          </a:p>
          <a:p>
            <a:r>
              <a:rPr lang="es-PA" dirty="0"/>
              <a:t>RISK </a:t>
            </a:r>
            <a:r>
              <a:rPr lang="es-PA" dirty="0" smtClean="0"/>
              <a:t>-RIESGO</a:t>
            </a:r>
            <a:endParaRPr lang="es-PA" dirty="0"/>
          </a:p>
          <a:p>
            <a:r>
              <a:rPr lang="es-PA" dirty="0"/>
              <a:t>HEALTH </a:t>
            </a:r>
            <a:r>
              <a:rPr lang="es-PA" dirty="0" smtClean="0"/>
              <a:t>-SALUD</a:t>
            </a:r>
            <a:endParaRPr lang="es-PA" dirty="0"/>
          </a:p>
          <a:p>
            <a:r>
              <a:rPr lang="es-PA" dirty="0"/>
              <a:t>EXPLOSION-PROOF A PRUEBA DE EXPLOSION</a:t>
            </a:r>
          </a:p>
          <a:p>
            <a:r>
              <a:rPr lang="es-PA" dirty="0"/>
              <a:t>EXTINGUISHER </a:t>
            </a:r>
            <a:r>
              <a:rPr lang="es-PA" dirty="0" smtClean="0"/>
              <a:t>-EXTINTOR</a:t>
            </a:r>
            <a:endParaRPr lang="es-PA" dirty="0"/>
          </a:p>
          <a:p>
            <a:r>
              <a:rPr lang="es-PA" dirty="0" smtClean="0"/>
              <a:t>FIRE -FUEGO</a:t>
            </a:r>
            <a:r>
              <a:rPr lang="es-PA" dirty="0"/>
              <a:t>, INCENDIO</a:t>
            </a:r>
          </a:p>
          <a:p>
            <a:r>
              <a:rPr lang="es-PA" dirty="0"/>
              <a:t>FIRE </a:t>
            </a:r>
            <a:r>
              <a:rPr lang="es-PA" dirty="0" smtClean="0"/>
              <a:t>-ALARM </a:t>
            </a:r>
            <a:r>
              <a:rPr lang="es-PA" dirty="0"/>
              <a:t>ALARMA DE </a:t>
            </a:r>
            <a:r>
              <a:rPr lang="es-PA" dirty="0" smtClean="0"/>
              <a:t>INCENDIO</a:t>
            </a:r>
          </a:p>
          <a:p>
            <a:r>
              <a:rPr lang="es-PA" dirty="0" smtClean="0"/>
              <a:t>GRAVING-CARENADO</a:t>
            </a:r>
          </a:p>
          <a:p>
            <a:r>
              <a:rPr lang="es-PA" dirty="0" smtClean="0"/>
              <a:t>BALE OUT-ACHICAR</a:t>
            </a:r>
          </a:p>
          <a:p>
            <a:r>
              <a:rPr lang="es-PA" dirty="0" smtClean="0"/>
              <a:t>ABANDON SHIP- ABANDONAR</a:t>
            </a:r>
            <a:endParaRPr lang="es-P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184" y="950976"/>
            <a:ext cx="3730752" cy="3730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74798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0346303">
            <a:off x="874220" y="2750128"/>
            <a:ext cx="9404723" cy="1400530"/>
          </a:xfrm>
        </p:spPr>
        <p:txBody>
          <a:bodyPr/>
          <a:lstStyle/>
          <a:p>
            <a:pPr algn="ctr"/>
            <a:r>
              <a:rPr lang="es-PA" dirty="0" smtClean="0"/>
              <a:t>TYPES OF SHIPS</a:t>
            </a:r>
            <a:endParaRPr lang="es-PA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354490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A" dirty="0"/>
              <a:t>Buques Petroleros (</a:t>
            </a:r>
            <a:r>
              <a:rPr lang="es-PA" dirty="0" err="1"/>
              <a:t>Crude</a:t>
            </a:r>
            <a:r>
              <a:rPr lang="es-PA" dirty="0"/>
              <a:t> </a:t>
            </a:r>
            <a:r>
              <a:rPr lang="es-PA" dirty="0" err="1"/>
              <a:t>oil</a:t>
            </a:r>
            <a:r>
              <a:rPr lang="es-PA" dirty="0"/>
              <a:t> </a:t>
            </a:r>
            <a:r>
              <a:rPr lang="es-PA" dirty="0" err="1"/>
              <a:t>Carriers</a:t>
            </a:r>
            <a:r>
              <a:rPr lang="es-PA" dirty="0"/>
              <a:t>)</a:t>
            </a:r>
            <a:br>
              <a:rPr lang="es-PA" dirty="0"/>
            </a:br>
            <a:endParaRPr lang="es-PA" dirty="0"/>
          </a:p>
        </p:txBody>
      </p:sp>
      <p:pic>
        <p:nvPicPr>
          <p:cNvPr id="4" name="Marcador de contenido 3" descr="Monografias.com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0468" y="2239482"/>
            <a:ext cx="7920507" cy="37234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08194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399</TotalTime>
  <Words>289</Words>
  <Application>Microsoft Office PowerPoint</Application>
  <PresentationFormat>Panorámica</PresentationFormat>
  <Paragraphs>84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1" baseType="lpstr">
      <vt:lpstr>Agency FB</vt:lpstr>
      <vt:lpstr>Arial</vt:lpstr>
      <vt:lpstr>Century Gothic</vt:lpstr>
      <vt:lpstr>Wingdings 3</vt:lpstr>
      <vt:lpstr>Ion</vt:lpstr>
      <vt:lpstr>Nomenclatura y estructura náutica(ingles)</vt:lpstr>
      <vt:lpstr>THE CREW</vt:lpstr>
      <vt:lpstr>Part of a ship</vt:lpstr>
      <vt:lpstr>Presentación de PowerPoint</vt:lpstr>
      <vt:lpstr>Presentación de PowerPoint</vt:lpstr>
      <vt:lpstr>Presentación de PowerPoint</vt:lpstr>
      <vt:lpstr>basic nomenclature</vt:lpstr>
      <vt:lpstr>TYPES OF SHIPS</vt:lpstr>
      <vt:lpstr>Buques Petroleros (Crude oil Carriers) </vt:lpstr>
      <vt:lpstr>Buque Portacontenedores (Container Ship)</vt:lpstr>
      <vt:lpstr>Buques Químicos (Chemical Tankers) </vt:lpstr>
      <vt:lpstr>Buque Gasero (L.N.G. Carrier) </vt:lpstr>
      <vt:lpstr>Buque carga a granel (Bulk Carrier) </vt:lpstr>
      <vt:lpstr>Roll On / Roll Off Cargo (RoRo) </vt:lpstr>
      <vt:lpstr>Remolcadores (tugboats) </vt:lpstr>
      <vt:lpstr>-Manual of semanship vol. 1951 -The marine encyclopadeic Dictionary (ingles- Español) -English-Spanish Glossary-Nautical-Terms </vt:lpstr>
    </vt:vector>
  </TitlesOfParts>
  <Company>Hewlett-Packard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Nomenclatura y estructura náutica(ingles)</dc:title>
  <dc:creator>Richard Mitchell</dc:creator>
  <cp:lastModifiedBy>Richard Mitchell</cp:lastModifiedBy>
  <cp:revision>20</cp:revision>
  <dcterms:created xsi:type="dcterms:W3CDTF">2015-06-02T14:04:27Z</dcterms:created>
  <dcterms:modified xsi:type="dcterms:W3CDTF">2015-06-03T13:38:39Z</dcterms:modified>
</cp:coreProperties>
</file>